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Barlow"/>
      <p:regular r:id="rId16"/>
    </p:embeddedFont>
    <p:embeddedFont>
      <p:font typeface="Barlow"/>
      <p:regular r:id="rId17"/>
    </p:embeddedFont>
    <p:embeddedFont>
      <p:font typeface="Barlow"/>
      <p:regular r:id="rId18"/>
    </p:embeddedFont>
    <p:embeddedFont>
      <p:font typeface="Barlow"/>
      <p:regular r:id="rId19"/>
    </p:embeddedFont>
    <p:embeddedFont>
      <p:font typeface="Montserrat"/>
      <p:regular r:id="rId20"/>
    </p:embeddedFont>
    <p:embeddedFont>
      <p:font typeface="Montserrat"/>
      <p:regular r:id="rId21"/>
    </p:embeddedFont>
    <p:embeddedFont>
      <p:font typeface="Montserrat"/>
      <p:regular r:id="rId22"/>
    </p:embeddedFont>
    <p:embeddedFont>
      <p:font typeface="Montserrat"/>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 Id="rId23"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2-1.png>
</file>

<file path=ppt/media/image-2-2.png>
</file>

<file path=ppt/media/image-2-3.png>
</file>

<file path=ppt/media/image-2-4.png>
</file>

<file path=ppt/media/image-2-5.png>
</file>

<file path=ppt/media/image-3-1.png>
</file>

<file path=ppt/media/image-4-1.png>
</file>

<file path=ppt/media/image-4-10.png>
</file>

<file path=ppt/media/image-4-11.png>
</file>

<file path=ppt/media/image-4-12.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6-1.png>
</file>

<file path=ppt/media/image-6-2.png>
</file>

<file path=ppt/media/image-6-3.png>
</file>

<file path=ppt/media/image-7-1.png>
</file>

<file path=ppt/media/image-7-2.png>
</file>

<file path=ppt/media/image-7-3.png>
</file>

<file path=ppt/media/image-7-4.png>
</file>

<file path=ppt/media/image-7-5.png>
</file>

<file path=ppt/media/image-8-1.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slideLayout" Target="../slideLayouts/slideLayout3.xml"/><Relationship Id="rId7"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image" Target="../media/image-4-6.png"/><Relationship Id="rId7" Type="http://schemas.openxmlformats.org/officeDocument/2006/relationships/image" Target="../media/image-4-7.png"/><Relationship Id="rId8" Type="http://schemas.openxmlformats.org/officeDocument/2006/relationships/image" Target="../media/image-4-8.png"/><Relationship Id="rId9" Type="http://schemas.openxmlformats.org/officeDocument/2006/relationships/image" Target="../media/image-4-9.png"/><Relationship Id="rId10" Type="http://schemas.openxmlformats.org/officeDocument/2006/relationships/image" Target="../media/image-4-10.png"/><Relationship Id="rId11" Type="http://schemas.openxmlformats.org/officeDocument/2006/relationships/image" Target="../media/image-4-11.png"/><Relationship Id="rId12" Type="http://schemas.openxmlformats.org/officeDocument/2006/relationships/image" Target="../media/image-4-12.png"/><Relationship Id="rId13" Type="http://schemas.openxmlformats.org/officeDocument/2006/relationships/slideLayout" Target="../slideLayouts/slideLayout5.xml"/><Relationship Id="rId1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2885718"/>
            <a:ext cx="7627382" cy="1870591"/>
          </a:xfrm>
          <a:prstGeom prst="rect">
            <a:avLst/>
          </a:prstGeom>
          <a:noFill/>
          <a:ln/>
        </p:spPr>
        <p:txBody>
          <a:bodyPr wrap="square" lIns="0" tIns="0" rIns="0" bIns="0" rtlCol="0" anchor="t"/>
          <a:lstStyle/>
          <a:p>
            <a:pPr algn="ctr" indent="0" marL="0">
              <a:lnSpc>
                <a:spcPts val="4900"/>
              </a:lnSpc>
              <a:buNone/>
            </a:pPr>
            <a:r>
              <a:rPr lang="en-US" sz="3900" b="1" dirty="0">
                <a:solidFill>
                  <a:srgbClr val="9998FF"/>
                </a:solidFill>
                <a:latin typeface="Barlow Bold" pitchFamily="34" charset="0"/>
                <a:ea typeface="Barlow Bold" pitchFamily="34" charset="-122"/>
                <a:cs typeface="Barlow Bold" pitchFamily="34" charset="-120"/>
              </a:rPr>
              <a:t>Video-Hub: Decentralized Video Streaming with Blockchain Security</a:t>
            </a:r>
            <a:endParaRPr lang="en-US" sz="3900" dirty="0"/>
          </a:p>
        </p:txBody>
      </p:sp>
      <p:sp>
        <p:nvSpPr>
          <p:cNvPr id="4" name="Text 1"/>
          <p:cNvSpPr/>
          <p:nvPr/>
        </p:nvSpPr>
        <p:spPr>
          <a:xfrm>
            <a:off x="758309" y="5040630"/>
            <a:ext cx="7627382" cy="303252"/>
          </a:xfrm>
          <a:prstGeom prst="rect">
            <a:avLst/>
          </a:prstGeom>
          <a:noFill/>
          <a:ln/>
        </p:spPr>
        <p:txBody>
          <a:bodyPr wrap="none" lIns="0" tIns="0" rIns="0" bIns="0" rtlCol="0" anchor="t"/>
          <a:lstStyle/>
          <a:p>
            <a:pPr algn="ctr"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Transforming the future of online video.</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1910358"/>
            <a:ext cx="8894921" cy="623530"/>
          </a:xfrm>
          <a:prstGeom prst="rect">
            <a:avLst/>
          </a:prstGeom>
          <a:noFill/>
          <a:ln/>
        </p:spPr>
        <p:txBody>
          <a:bodyPr wrap="none" lIns="0" tIns="0" rIns="0" bIns="0" rtlCol="0" anchor="t"/>
          <a:lstStyle/>
          <a:p>
            <a:pPr algn="l" indent="0" marL="0">
              <a:lnSpc>
                <a:spcPts val="4900"/>
              </a:lnSpc>
              <a:buNone/>
            </a:pPr>
            <a:r>
              <a:rPr lang="en-US" sz="3900" b="1" dirty="0">
                <a:solidFill>
                  <a:srgbClr val="9998FF"/>
                </a:solidFill>
                <a:latin typeface="Barlow Bold" pitchFamily="34" charset="0"/>
                <a:ea typeface="Barlow Bold" pitchFamily="34" charset="-122"/>
                <a:cs typeface="Barlow Bold" pitchFamily="34" charset="-120"/>
              </a:rPr>
              <a:t>Agenda: Pioneering Decentralized Video</a:t>
            </a:r>
            <a:endParaRPr lang="en-US" sz="3900" dirty="0"/>
          </a:p>
        </p:txBody>
      </p:sp>
      <p:sp>
        <p:nvSpPr>
          <p:cNvPr id="3" name="Shape 1"/>
          <p:cNvSpPr/>
          <p:nvPr/>
        </p:nvSpPr>
        <p:spPr>
          <a:xfrm>
            <a:off x="758309" y="2912983"/>
            <a:ext cx="4244816" cy="1759982"/>
          </a:xfrm>
          <a:prstGeom prst="roundRect">
            <a:avLst>
              <a:gd name="adj" fmla="val 6235"/>
            </a:avLst>
          </a:prstGeom>
          <a:solidFill>
            <a:srgbClr val="282C32"/>
          </a:solidFill>
          <a:ln w="22860">
            <a:solidFill>
              <a:srgbClr val="60646A"/>
            </a:solidFill>
            <a:prstDash val="solid"/>
          </a:ln>
          <a:effectLst>
            <a:outerShdw sx="100000" sy="100000" kx="0" ky="0" algn="bl" rotWithShape="0" blurRad="46990" dist="22860" dir="13500000">
              <a:srgbClr val="ffffff">
                <a:alpha val="10000"/>
              </a:srgbClr>
            </a:outerShdw>
          </a:effectLst>
        </p:spPr>
      </p:sp>
      <p:pic>
        <p:nvPicPr>
          <p:cNvPr id="4" name="Image 0" descr="preencoded.png">    </p:cNvPr>
          <p:cNvPicPr>
            <a:picLocks noChangeAspect="1"/>
          </p:cNvPicPr>
          <p:nvPr/>
        </p:nvPicPr>
        <p:blipFill>
          <a:blip r:embed="rId1"/>
          <a:stretch>
            <a:fillRect/>
          </a:stretch>
        </p:blipFill>
        <p:spPr>
          <a:xfrm>
            <a:off x="735449" y="2912983"/>
            <a:ext cx="91440" cy="1759982"/>
          </a:xfrm>
          <a:prstGeom prst="rect">
            <a:avLst/>
          </a:prstGeom>
        </p:spPr>
      </p:pic>
      <p:sp>
        <p:nvSpPr>
          <p:cNvPr id="5" name="Text 2"/>
          <p:cNvSpPr/>
          <p:nvPr/>
        </p:nvSpPr>
        <p:spPr>
          <a:xfrm>
            <a:off x="1039297" y="3125391"/>
            <a:ext cx="2772251"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Introduction to VideoHub</a:t>
            </a:r>
            <a:endParaRPr lang="en-US" sz="1950" dirty="0"/>
          </a:p>
        </p:txBody>
      </p:sp>
      <p:sp>
        <p:nvSpPr>
          <p:cNvPr id="6" name="Text 3"/>
          <p:cNvSpPr/>
          <p:nvPr/>
        </p:nvSpPr>
        <p:spPr>
          <a:xfrm>
            <a:off x="1039297" y="3550801"/>
            <a:ext cx="3751421"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Understanding the core concept and its necessity in today's digital landscape.</a:t>
            </a:r>
            <a:endParaRPr lang="en-US" sz="1450" dirty="0"/>
          </a:p>
        </p:txBody>
      </p:sp>
      <p:sp>
        <p:nvSpPr>
          <p:cNvPr id="7" name="Shape 4"/>
          <p:cNvSpPr/>
          <p:nvPr/>
        </p:nvSpPr>
        <p:spPr>
          <a:xfrm>
            <a:off x="5192673" y="2912983"/>
            <a:ext cx="4244935" cy="1759982"/>
          </a:xfrm>
          <a:prstGeom prst="roundRect">
            <a:avLst>
              <a:gd name="adj" fmla="val 6235"/>
            </a:avLst>
          </a:prstGeom>
          <a:solidFill>
            <a:srgbClr val="282C32"/>
          </a:solidFill>
          <a:ln w="22860">
            <a:solidFill>
              <a:srgbClr val="60646A"/>
            </a:solidFill>
            <a:prstDash val="solid"/>
          </a:ln>
          <a:effectLst>
            <a:outerShdw sx="100000" sy="100000" kx="0" ky="0" algn="bl" rotWithShape="0" blurRad="46990" dist="22860" dir="13500000">
              <a:srgbClr val="ffffff">
                <a:alpha val="10000"/>
              </a:srgbClr>
            </a:outerShdw>
          </a:effectLst>
        </p:spPr>
      </p:sp>
      <p:pic>
        <p:nvPicPr>
          <p:cNvPr id="8" name="Image 1" descr="preencoded.png">    </p:cNvPr>
          <p:cNvPicPr>
            <a:picLocks noChangeAspect="1"/>
          </p:cNvPicPr>
          <p:nvPr/>
        </p:nvPicPr>
        <p:blipFill>
          <a:blip r:embed="rId2"/>
          <a:stretch>
            <a:fillRect/>
          </a:stretch>
        </p:blipFill>
        <p:spPr>
          <a:xfrm>
            <a:off x="5169813" y="2912983"/>
            <a:ext cx="91440" cy="1759982"/>
          </a:xfrm>
          <a:prstGeom prst="rect">
            <a:avLst/>
          </a:prstGeom>
        </p:spPr>
      </p:pic>
      <p:sp>
        <p:nvSpPr>
          <p:cNvPr id="9" name="Text 5"/>
          <p:cNvSpPr/>
          <p:nvPr/>
        </p:nvSpPr>
        <p:spPr>
          <a:xfrm>
            <a:off x="5473660" y="3125391"/>
            <a:ext cx="3624620"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Addressing Centralisation Issues</a:t>
            </a:r>
            <a:endParaRPr lang="en-US" sz="1950" dirty="0"/>
          </a:p>
        </p:txBody>
      </p:sp>
      <p:sp>
        <p:nvSpPr>
          <p:cNvPr id="10" name="Text 6"/>
          <p:cNvSpPr/>
          <p:nvPr/>
        </p:nvSpPr>
        <p:spPr>
          <a:xfrm>
            <a:off x="5473660" y="3550801"/>
            <a:ext cx="3751540" cy="606504"/>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Highlighting the critical problems with current centralised video platforms.</a:t>
            </a:r>
            <a:endParaRPr lang="en-US" sz="1450" dirty="0"/>
          </a:p>
        </p:txBody>
      </p:sp>
      <p:sp>
        <p:nvSpPr>
          <p:cNvPr id="11" name="Shape 7"/>
          <p:cNvSpPr/>
          <p:nvPr/>
        </p:nvSpPr>
        <p:spPr>
          <a:xfrm>
            <a:off x="9627156" y="2912983"/>
            <a:ext cx="4244816" cy="1759982"/>
          </a:xfrm>
          <a:prstGeom prst="roundRect">
            <a:avLst>
              <a:gd name="adj" fmla="val 6235"/>
            </a:avLst>
          </a:prstGeom>
          <a:solidFill>
            <a:srgbClr val="282C32"/>
          </a:solidFill>
          <a:ln w="22860">
            <a:solidFill>
              <a:srgbClr val="60646A"/>
            </a:solidFill>
            <a:prstDash val="solid"/>
          </a:ln>
          <a:effectLst>
            <a:outerShdw sx="100000" sy="100000" kx="0" ky="0" algn="bl" rotWithShape="0" blurRad="46990" dist="22860" dir="13500000">
              <a:srgbClr val="ffffff">
                <a:alpha val="10000"/>
              </a:srgbClr>
            </a:outerShdw>
          </a:effectLst>
        </p:spPr>
      </p:sp>
      <p:pic>
        <p:nvPicPr>
          <p:cNvPr id="12" name="Image 2" descr="preencoded.png">    </p:cNvPr>
          <p:cNvPicPr>
            <a:picLocks noChangeAspect="1"/>
          </p:cNvPicPr>
          <p:nvPr/>
        </p:nvPicPr>
        <p:blipFill>
          <a:blip r:embed="rId3"/>
          <a:stretch>
            <a:fillRect/>
          </a:stretch>
        </p:blipFill>
        <p:spPr>
          <a:xfrm>
            <a:off x="9604296" y="2912983"/>
            <a:ext cx="91440" cy="1759982"/>
          </a:xfrm>
          <a:prstGeom prst="rect">
            <a:avLst/>
          </a:prstGeom>
        </p:spPr>
      </p:pic>
      <p:sp>
        <p:nvSpPr>
          <p:cNvPr id="13" name="Text 8"/>
          <p:cNvSpPr/>
          <p:nvPr/>
        </p:nvSpPr>
        <p:spPr>
          <a:xfrm>
            <a:off x="9908143" y="3125391"/>
            <a:ext cx="2540556"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Our Innovative Solution</a:t>
            </a:r>
            <a:endParaRPr lang="en-US" sz="1950" dirty="0"/>
          </a:p>
        </p:txBody>
      </p:sp>
      <p:sp>
        <p:nvSpPr>
          <p:cNvPr id="14" name="Text 9"/>
          <p:cNvSpPr/>
          <p:nvPr/>
        </p:nvSpPr>
        <p:spPr>
          <a:xfrm>
            <a:off x="9908143" y="3550801"/>
            <a:ext cx="3751421"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Exploring VideoHub's unique approach with blockchain and canister technology.</a:t>
            </a:r>
            <a:endParaRPr lang="en-US" sz="1450" dirty="0"/>
          </a:p>
        </p:txBody>
      </p:sp>
      <p:sp>
        <p:nvSpPr>
          <p:cNvPr id="15" name="Shape 10"/>
          <p:cNvSpPr/>
          <p:nvPr/>
        </p:nvSpPr>
        <p:spPr>
          <a:xfrm>
            <a:off x="758309" y="4862512"/>
            <a:ext cx="6461998" cy="1456730"/>
          </a:xfrm>
          <a:prstGeom prst="roundRect">
            <a:avLst>
              <a:gd name="adj" fmla="val 7532"/>
            </a:avLst>
          </a:prstGeom>
          <a:solidFill>
            <a:srgbClr val="282C32"/>
          </a:solidFill>
          <a:ln w="22860">
            <a:solidFill>
              <a:srgbClr val="60646A"/>
            </a:solidFill>
            <a:prstDash val="solid"/>
          </a:ln>
          <a:effectLst>
            <a:outerShdw sx="100000" sy="100000" kx="0" ky="0" algn="bl" rotWithShape="0" blurRad="46990" dist="22860" dir="13500000">
              <a:srgbClr val="ffffff">
                <a:alpha val="10000"/>
              </a:srgbClr>
            </a:outerShdw>
          </a:effectLst>
        </p:spPr>
      </p:sp>
      <p:pic>
        <p:nvPicPr>
          <p:cNvPr id="16" name="Image 3" descr="preencoded.png">    </p:cNvPr>
          <p:cNvPicPr>
            <a:picLocks noChangeAspect="1"/>
          </p:cNvPicPr>
          <p:nvPr/>
        </p:nvPicPr>
        <p:blipFill>
          <a:blip r:embed="rId4"/>
          <a:stretch>
            <a:fillRect/>
          </a:stretch>
        </p:blipFill>
        <p:spPr>
          <a:xfrm>
            <a:off x="735449" y="4862512"/>
            <a:ext cx="91440" cy="1456730"/>
          </a:xfrm>
          <a:prstGeom prst="rect">
            <a:avLst/>
          </a:prstGeom>
        </p:spPr>
      </p:pic>
      <p:sp>
        <p:nvSpPr>
          <p:cNvPr id="17" name="Text 11"/>
          <p:cNvSpPr/>
          <p:nvPr/>
        </p:nvSpPr>
        <p:spPr>
          <a:xfrm>
            <a:off x="1039297" y="5074920"/>
            <a:ext cx="3899059"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Key Features &amp; Technical Deep Dive</a:t>
            </a:r>
            <a:endParaRPr lang="en-US" sz="1950" dirty="0"/>
          </a:p>
        </p:txBody>
      </p:sp>
      <p:sp>
        <p:nvSpPr>
          <p:cNvPr id="18" name="Text 12"/>
          <p:cNvSpPr/>
          <p:nvPr/>
        </p:nvSpPr>
        <p:spPr>
          <a:xfrm>
            <a:off x="1039297" y="5500330"/>
            <a:ext cx="5968603" cy="606504"/>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Delving into the functionalities and underlying architecture that power VideoHub.</a:t>
            </a:r>
            <a:endParaRPr lang="en-US" sz="1450" dirty="0"/>
          </a:p>
        </p:txBody>
      </p:sp>
      <p:sp>
        <p:nvSpPr>
          <p:cNvPr id="19" name="Shape 13"/>
          <p:cNvSpPr/>
          <p:nvPr/>
        </p:nvSpPr>
        <p:spPr>
          <a:xfrm>
            <a:off x="7409855" y="4862512"/>
            <a:ext cx="6462117" cy="1456730"/>
          </a:xfrm>
          <a:prstGeom prst="roundRect">
            <a:avLst>
              <a:gd name="adj" fmla="val 7532"/>
            </a:avLst>
          </a:prstGeom>
          <a:solidFill>
            <a:srgbClr val="282C32"/>
          </a:solidFill>
          <a:ln w="22860">
            <a:solidFill>
              <a:srgbClr val="60646A"/>
            </a:solidFill>
            <a:prstDash val="solid"/>
          </a:ln>
          <a:effectLst>
            <a:outerShdw sx="100000" sy="100000" kx="0" ky="0" algn="bl" rotWithShape="0" blurRad="46990" dist="22860" dir="13500000">
              <a:srgbClr val="ffffff">
                <a:alpha val="10000"/>
              </a:srgbClr>
            </a:outerShdw>
          </a:effectLst>
        </p:spPr>
      </p:sp>
      <p:pic>
        <p:nvPicPr>
          <p:cNvPr id="20" name="Image 4" descr="preencoded.png">    </p:cNvPr>
          <p:cNvPicPr>
            <a:picLocks noChangeAspect="1"/>
          </p:cNvPicPr>
          <p:nvPr/>
        </p:nvPicPr>
        <p:blipFill>
          <a:blip r:embed="rId5"/>
          <a:stretch>
            <a:fillRect/>
          </a:stretch>
        </p:blipFill>
        <p:spPr>
          <a:xfrm>
            <a:off x="7386995" y="4862512"/>
            <a:ext cx="91440" cy="1456730"/>
          </a:xfrm>
          <a:prstGeom prst="rect">
            <a:avLst/>
          </a:prstGeom>
        </p:spPr>
      </p:pic>
      <p:sp>
        <p:nvSpPr>
          <p:cNvPr id="21" name="Text 14"/>
          <p:cNvSpPr/>
          <p:nvPr/>
        </p:nvSpPr>
        <p:spPr>
          <a:xfrm>
            <a:off x="7690842" y="5074920"/>
            <a:ext cx="2672953"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Benefits &amp; Future Vision</a:t>
            </a:r>
            <a:endParaRPr lang="en-US" sz="1950" dirty="0"/>
          </a:p>
        </p:txBody>
      </p:sp>
      <p:sp>
        <p:nvSpPr>
          <p:cNvPr id="22" name="Text 15"/>
          <p:cNvSpPr/>
          <p:nvPr/>
        </p:nvSpPr>
        <p:spPr>
          <a:xfrm>
            <a:off x="7690842" y="5500330"/>
            <a:ext cx="5968722" cy="606504"/>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Showcasing the advantages and outlining the exciting future developments for the platform.</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17113" y="493038"/>
            <a:ext cx="10073759" cy="589717"/>
          </a:xfrm>
          <a:prstGeom prst="rect">
            <a:avLst/>
          </a:prstGeom>
          <a:noFill/>
          <a:ln/>
        </p:spPr>
        <p:txBody>
          <a:bodyPr wrap="none" lIns="0" tIns="0" rIns="0" bIns="0" rtlCol="0" anchor="t"/>
          <a:lstStyle/>
          <a:p>
            <a:pPr algn="l" indent="0" marL="0">
              <a:lnSpc>
                <a:spcPts val="4600"/>
              </a:lnSpc>
              <a:buNone/>
            </a:pPr>
            <a:r>
              <a:rPr lang="en-US" sz="3700" b="1" dirty="0">
                <a:solidFill>
                  <a:srgbClr val="9998FF"/>
                </a:solidFill>
                <a:latin typeface="Barlow Bold" pitchFamily="34" charset="0"/>
                <a:ea typeface="Barlow Bold" pitchFamily="34" charset="-122"/>
                <a:cs typeface="Barlow Bold" pitchFamily="34" charset="-120"/>
              </a:rPr>
              <a:t>Introduction to VideoHub: The Future of Content</a:t>
            </a:r>
            <a:endParaRPr lang="en-US" sz="3700" dirty="0"/>
          </a:p>
        </p:txBody>
      </p:sp>
      <p:sp>
        <p:nvSpPr>
          <p:cNvPr id="3" name="Text 1"/>
          <p:cNvSpPr/>
          <p:nvPr/>
        </p:nvSpPr>
        <p:spPr>
          <a:xfrm>
            <a:off x="717113" y="1512927"/>
            <a:ext cx="6379369" cy="1434108"/>
          </a:xfrm>
          <a:prstGeom prst="rect">
            <a:avLst/>
          </a:prstGeom>
          <a:noFill/>
          <a:ln/>
        </p:spPr>
        <p:txBody>
          <a:bodyPr wrap="square" lIns="0" tIns="0" rIns="0" bIns="0" rtlCol="0" anchor="t"/>
          <a:lstStyle/>
          <a:p>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VideoHub is a pioneering decentralized video streaming platform, designed to offer a robust and user-centric alternative to existing centralized services like YouTube. We empower creators and viewers by leveraging cutting-edge blockchain technology and canister-based storage.</a:t>
            </a:r>
            <a:endParaRPr lang="en-US" sz="1400" dirty="0"/>
          </a:p>
        </p:txBody>
      </p:sp>
      <p:sp>
        <p:nvSpPr>
          <p:cNvPr id="4" name="Text 2"/>
          <p:cNvSpPr/>
          <p:nvPr/>
        </p:nvSpPr>
        <p:spPr>
          <a:xfrm>
            <a:off x="717113" y="3108365"/>
            <a:ext cx="6379369" cy="1434108"/>
          </a:xfrm>
          <a:prstGeom prst="rect">
            <a:avLst/>
          </a:prstGeom>
          <a:noFill/>
          <a:ln/>
        </p:spPr>
        <p:txBody>
          <a:bodyPr wrap="square" lIns="0" tIns="0" rIns="0" bIns="0" rtlCol="0" anchor="t"/>
          <a:lstStyle/>
          <a:p>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In an era demanding greater control over digital assets and freedom of expression, VideoHub emerges as a crucial solution, ensuring content immutability, enhanced security, and true decentralization. We are building a platform where content thrives without single-point vulnerabilities or censorship.</a:t>
            </a:r>
            <a:endParaRPr lang="en-US" sz="1400" dirty="0"/>
          </a:p>
        </p:txBody>
      </p:sp>
      <p:pic>
        <p:nvPicPr>
          <p:cNvPr id="5" name="Image 0" descr="preencoded.png">    </p:cNvPr>
          <p:cNvPicPr>
            <a:picLocks noChangeAspect="1"/>
          </p:cNvPicPr>
          <p:nvPr/>
        </p:nvPicPr>
        <p:blipFill>
          <a:blip r:embed="rId1"/>
          <a:stretch>
            <a:fillRect/>
          </a:stretch>
        </p:blipFill>
        <p:spPr>
          <a:xfrm>
            <a:off x="7541538" y="1553289"/>
            <a:ext cx="6379369" cy="637936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58309" y="1061323"/>
            <a:ext cx="13077468" cy="623530"/>
          </a:xfrm>
          <a:prstGeom prst="rect">
            <a:avLst/>
          </a:prstGeom>
          <a:noFill/>
          <a:ln/>
        </p:spPr>
        <p:txBody>
          <a:bodyPr wrap="none" lIns="0" tIns="0" rIns="0" bIns="0" rtlCol="0" anchor="t"/>
          <a:lstStyle/>
          <a:p>
            <a:pPr algn="l" indent="0" marL="0">
              <a:lnSpc>
                <a:spcPts val="4900"/>
              </a:lnSpc>
              <a:buNone/>
            </a:pPr>
            <a:r>
              <a:rPr lang="en-US" sz="3900" b="1" dirty="0">
                <a:solidFill>
                  <a:srgbClr val="9998FF"/>
                </a:solidFill>
                <a:latin typeface="Barlow Bold" pitchFamily="34" charset="0"/>
                <a:ea typeface="Barlow Bold" pitchFamily="34" charset="-122"/>
                <a:cs typeface="Barlow Bold" pitchFamily="34" charset="-120"/>
              </a:rPr>
              <a:t>The Centralisation Predicament: Why VideoHub is Essential</a:t>
            </a:r>
            <a:endParaRPr lang="en-US" sz="3900" dirty="0"/>
          </a:p>
        </p:txBody>
      </p:sp>
      <p:sp>
        <p:nvSpPr>
          <p:cNvPr id="3" name="Shape 1"/>
          <p:cNvSpPr/>
          <p:nvPr/>
        </p:nvSpPr>
        <p:spPr>
          <a:xfrm>
            <a:off x="758309" y="2348270"/>
            <a:ext cx="6462117" cy="2324695"/>
          </a:xfrm>
          <a:prstGeom prst="roundRect">
            <a:avLst>
              <a:gd name="adj" fmla="val 4720"/>
            </a:avLst>
          </a:prstGeom>
          <a:solidFill>
            <a:srgbClr val="282C32"/>
          </a:solidFill>
          <a:ln/>
          <a:effectLst>
            <a:outerShdw sx="100000" sy="100000" kx="0" ky="0" algn="bl" rotWithShape="0" blurRad="46990" dist="22860" dir="13500000">
              <a:srgbClr val="ffffff">
                <a:alpha val="10000"/>
              </a:srgbClr>
            </a:outerShdw>
          </a:effectLst>
        </p:spPr>
      </p:sp>
      <p:pic>
        <p:nvPicPr>
          <p:cNvPr id="4" name="Image 0" descr="preencoded.png">    </p:cNvPr>
          <p:cNvPicPr>
            <a:picLocks noChangeAspect="1"/>
          </p:cNvPicPr>
          <p:nvPr/>
        </p:nvPicPr>
        <p:blipFill>
          <a:blip r:embed="rId1"/>
          <a:stretch>
            <a:fillRect/>
          </a:stretch>
        </p:blipFill>
        <p:spPr>
          <a:xfrm>
            <a:off x="758309" y="2325410"/>
            <a:ext cx="6462117" cy="91440"/>
          </a:xfrm>
          <a:prstGeom prst="rect">
            <a:avLst/>
          </a:prstGeom>
        </p:spPr>
      </p:pic>
      <p:pic>
        <p:nvPicPr>
          <p:cNvPr id="5" name="Image 1" descr="preencoded.png">    </p:cNvPr>
          <p:cNvPicPr>
            <a:picLocks noChangeAspect="1"/>
          </p:cNvPicPr>
          <p:nvPr/>
        </p:nvPicPr>
        <p:blipFill>
          <a:blip r:embed="rId2"/>
          <a:stretch>
            <a:fillRect/>
          </a:stretch>
        </p:blipFill>
        <p:spPr>
          <a:xfrm>
            <a:off x="3704987" y="2063948"/>
            <a:ext cx="568643" cy="568643"/>
          </a:xfrm>
          <a:prstGeom prst="rect">
            <a:avLst/>
          </a:prstGeom>
        </p:spPr>
      </p:pic>
      <p:pic>
        <p:nvPicPr>
          <p:cNvPr id="6" name="Image 2" descr="preencoded.png">    </p:cNvPr>
          <p:cNvPicPr>
            <a:picLocks noChangeAspect="1"/>
          </p:cNvPicPr>
          <p:nvPr/>
        </p:nvPicPr>
        <p:blipFill>
          <a:blip r:embed="rId3"/>
          <a:stretch>
            <a:fillRect/>
          </a:stretch>
        </p:blipFill>
        <p:spPr>
          <a:xfrm>
            <a:off x="3875603" y="2206109"/>
            <a:ext cx="227409" cy="284321"/>
          </a:xfrm>
          <a:prstGeom prst="rect">
            <a:avLst/>
          </a:prstGeom>
        </p:spPr>
      </p:pic>
      <p:sp>
        <p:nvSpPr>
          <p:cNvPr id="7" name="Text 2"/>
          <p:cNvSpPr/>
          <p:nvPr/>
        </p:nvSpPr>
        <p:spPr>
          <a:xfrm>
            <a:off x="970717" y="2822138"/>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Centralised Control</a:t>
            </a:r>
            <a:endParaRPr lang="en-US" sz="1950" dirty="0"/>
          </a:p>
        </p:txBody>
      </p:sp>
      <p:sp>
        <p:nvSpPr>
          <p:cNvPr id="8" name="Text 3"/>
          <p:cNvSpPr/>
          <p:nvPr/>
        </p:nvSpPr>
        <p:spPr>
          <a:xfrm>
            <a:off x="970717" y="3247549"/>
            <a:ext cx="6037302" cy="1213009"/>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Existing platforms operate on centralized servers, granting immense power to a single entity over content distribution and user data. This leads to arbitrary policy changes and content manipulation.</a:t>
            </a:r>
            <a:endParaRPr lang="en-US" sz="1450" dirty="0"/>
          </a:p>
        </p:txBody>
      </p:sp>
      <p:sp>
        <p:nvSpPr>
          <p:cNvPr id="9" name="Shape 4"/>
          <p:cNvSpPr/>
          <p:nvPr/>
        </p:nvSpPr>
        <p:spPr>
          <a:xfrm>
            <a:off x="7409974" y="2348270"/>
            <a:ext cx="6462117" cy="2324695"/>
          </a:xfrm>
          <a:prstGeom prst="roundRect">
            <a:avLst>
              <a:gd name="adj" fmla="val 4720"/>
            </a:avLst>
          </a:prstGeom>
          <a:solidFill>
            <a:srgbClr val="282C32"/>
          </a:solidFill>
          <a:ln/>
          <a:effectLst>
            <a:outerShdw sx="100000" sy="100000" kx="0" ky="0" algn="bl" rotWithShape="0" blurRad="46990" dist="22860" dir="13500000">
              <a:srgbClr val="ffffff">
                <a:alpha val="10000"/>
              </a:srgbClr>
            </a:outerShdw>
          </a:effectLst>
        </p:spPr>
      </p:sp>
      <p:pic>
        <p:nvPicPr>
          <p:cNvPr id="10" name="Image 3" descr="preencoded.png">    </p:cNvPr>
          <p:cNvPicPr>
            <a:picLocks noChangeAspect="1"/>
          </p:cNvPicPr>
          <p:nvPr/>
        </p:nvPicPr>
        <p:blipFill>
          <a:blip r:embed="rId4"/>
          <a:stretch>
            <a:fillRect/>
          </a:stretch>
        </p:blipFill>
        <p:spPr>
          <a:xfrm>
            <a:off x="7409974" y="2325410"/>
            <a:ext cx="6462117" cy="91440"/>
          </a:xfrm>
          <a:prstGeom prst="rect">
            <a:avLst/>
          </a:prstGeom>
        </p:spPr>
      </p:pic>
      <p:pic>
        <p:nvPicPr>
          <p:cNvPr id="11" name="Image 4" descr="preencoded.png">    </p:cNvPr>
          <p:cNvPicPr>
            <a:picLocks noChangeAspect="1"/>
          </p:cNvPicPr>
          <p:nvPr/>
        </p:nvPicPr>
        <p:blipFill>
          <a:blip r:embed="rId5"/>
          <a:stretch>
            <a:fillRect/>
          </a:stretch>
        </p:blipFill>
        <p:spPr>
          <a:xfrm>
            <a:off x="10356652" y="2063948"/>
            <a:ext cx="568643" cy="568643"/>
          </a:xfrm>
          <a:prstGeom prst="rect">
            <a:avLst/>
          </a:prstGeom>
        </p:spPr>
      </p:pic>
      <p:pic>
        <p:nvPicPr>
          <p:cNvPr id="12" name="Image 5" descr="preencoded.png">    </p:cNvPr>
          <p:cNvPicPr>
            <a:picLocks noChangeAspect="1"/>
          </p:cNvPicPr>
          <p:nvPr/>
        </p:nvPicPr>
        <p:blipFill>
          <a:blip r:embed="rId6"/>
          <a:stretch>
            <a:fillRect/>
          </a:stretch>
        </p:blipFill>
        <p:spPr>
          <a:xfrm>
            <a:off x="10527268" y="2206109"/>
            <a:ext cx="227409" cy="284321"/>
          </a:xfrm>
          <a:prstGeom prst="rect">
            <a:avLst/>
          </a:prstGeom>
        </p:spPr>
      </p:pic>
      <p:sp>
        <p:nvSpPr>
          <p:cNvPr id="13" name="Text 5"/>
          <p:cNvSpPr/>
          <p:nvPr/>
        </p:nvSpPr>
        <p:spPr>
          <a:xfrm>
            <a:off x="7622381" y="2822138"/>
            <a:ext cx="3109793"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Censorship &amp; Deplatforming</a:t>
            </a:r>
            <a:endParaRPr lang="en-US" sz="1950" dirty="0"/>
          </a:p>
        </p:txBody>
      </p:sp>
      <p:sp>
        <p:nvSpPr>
          <p:cNvPr id="14" name="Text 6"/>
          <p:cNvSpPr/>
          <p:nvPr/>
        </p:nvSpPr>
        <p:spPr>
          <a:xfrm>
            <a:off x="7622381" y="3247549"/>
            <a:ext cx="6037302"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Content creators face the constant threat of censorship or deplatforming without clear, immutable guidelines. This stifles free speech and limits diverse perspectives.</a:t>
            </a:r>
            <a:endParaRPr lang="en-US" sz="1450" dirty="0"/>
          </a:p>
        </p:txBody>
      </p:sp>
      <p:sp>
        <p:nvSpPr>
          <p:cNvPr id="15" name="Shape 7"/>
          <p:cNvSpPr/>
          <p:nvPr/>
        </p:nvSpPr>
        <p:spPr>
          <a:xfrm>
            <a:off x="758309" y="5146834"/>
            <a:ext cx="6462117" cy="2021443"/>
          </a:xfrm>
          <a:prstGeom prst="roundRect">
            <a:avLst>
              <a:gd name="adj" fmla="val 5428"/>
            </a:avLst>
          </a:prstGeom>
          <a:solidFill>
            <a:srgbClr val="282C32"/>
          </a:solidFill>
          <a:ln/>
          <a:effectLst>
            <a:outerShdw sx="100000" sy="100000" kx="0" ky="0" algn="bl" rotWithShape="0" blurRad="46990" dist="22860" dir="13500000">
              <a:srgbClr val="ffffff">
                <a:alpha val="10000"/>
              </a:srgbClr>
            </a:outerShdw>
          </a:effectLst>
        </p:spPr>
      </p:sp>
      <p:pic>
        <p:nvPicPr>
          <p:cNvPr id="16" name="Image 6" descr="preencoded.png">    </p:cNvPr>
          <p:cNvPicPr>
            <a:picLocks noChangeAspect="1"/>
          </p:cNvPicPr>
          <p:nvPr/>
        </p:nvPicPr>
        <p:blipFill>
          <a:blip r:embed="rId7"/>
          <a:stretch>
            <a:fillRect/>
          </a:stretch>
        </p:blipFill>
        <p:spPr>
          <a:xfrm>
            <a:off x="758309" y="5123974"/>
            <a:ext cx="6462117" cy="91440"/>
          </a:xfrm>
          <a:prstGeom prst="rect">
            <a:avLst/>
          </a:prstGeom>
        </p:spPr>
      </p:pic>
      <p:pic>
        <p:nvPicPr>
          <p:cNvPr id="17" name="Image 7" descr="preencoded.png">    </p:cNvPr>
          <p:cNvPicPr>
            <a:picLocks noChangeAspect="1"/>
          </p:cNvPicPr>
          <p:nvPr/>
        </p:nvPicPr>
        <p:blipFill>
          <a:blip r:embed="rId8"/>
          <a:stretch>
            <a:fillRect/>
          </a:stretch>
        </p:blipFill>
        <p:spPr>
          <a:xfrm>
            <a:off x="3704987" y="4862512"/>
            <a:ext cx="568643" cy="568643"/>
          </a:xfrm>
          <a:prstGeom prst="rect">
            <a:avLst/>
          </a:prstGeom>
        </p:spPr>
      </p:pic>
      <p:pic>
        <p:nvPicPr>
          <p:cNvPr id="18" name="Image 8" descr="preencoded.png">    </p:cNvPr>
          <p:cNvPicPr>
            <a:picLocks noChangeAspect="1"/>
          </p:cNvPicPr>
          <p:nvPr/>
        </p:nvPicPr>
        <p:blipFill>
          <a:blip r:embed="rId9"/>
          <a:stretch>
            <a:fillRect/>
          </a:stretch>
        </p:blipFill>
        <p:spPr>
          <a:xfrm>
            <a:off x="3875603" y="5004673"/>
            <a:ext cx="227409" cy="284321"/>
          </a:xfrm>
          <a:prstGeom prst="rect">
            <a:avLst/>
          </a:prstGeom>
        </p:spPr>
      </p:pic>
      <p:sp>
        <p:nvSpPr>
          <p:cNvPr id="19" name="Text 8"/>
          <p:cNvSpPr/>
          <p:nvPr/>
        </p:nvSpPr>
        <p:spPr>
          <a:xfrm>
            <a:off x="970717" y="5620703"/>
            <a:ext cx="2574727"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Security Vulnerabilities</a:t>
            </a:r>
            <a:endParaRPr lang="en-US" sz="1950" dirty="0"/>
          </a:p>
        </p:txBody>
      </p:sp>
      <p:sp>
        <p:nvSpPr>
          <p:cNvPr id="20" name="Text 9"/>
          <p:cNvSpPr/>
          <p:nvPr/>
        </p:nvSpPr>
        <p:spPr>
          <a:xfrm>
            <a:off x="970717" y="6046113"/>
            <a:ext cx="6037302"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Centralised databases are prime targets for cyber-attacks, risking user data breaches and service outages. Trust is eroded when personal information is compromised.</a:t>
            </a:r>
            <a:endParaRPr lang="en-US" sz="1450" dirty="0"/>
          </a:p>
        </p:txBody>
      </p:sp>
      <p:sp>
        <p:nvSpPr>
          <p:cNvPr id="21" name="Shape 10"/>
          <p:cNvSpPr/>
          <p:nvPr/>
        </p:nvSpPr>
        <p:spPr>
          <a:xfrm>
            <a:off x="7409974" y="5146834"/>
            <a:ext cx="6462117" cy="2021443"/>
          </a:xfrm>
          <a:prstGeom prst="roundRect">
            <a:avLst>
              <a:gd name="adj" fmla="val 5428"/>
            </a:avLst>
          </a:prstGeom>
          <a:solidFill>
            <a:srgbClr val="282C32"/>
          </a:solidFill>
          <a:ln/>
          <a:effectLst>
            <a:outerShdw sx="100000" sy="100000" kx="0" ky="0" algn="bl" rotWithShape="0" blurRad="46990" dist="22860" dir="13500000">
              <a:srgbClr val="ffffff">
                <a:alpha val="10000"/>
              </a:srgbClr>
            </a:outerShdw>
          </a:effectLst>
        </p:spPr>
      </p:sp>
      <p:pic>
        <p:nvPicPr>
          <p:cNvPr id="22" name="Image 9" descr="preencoded.png">    </p:cNvPr>
          <p:cNvPicPr>
            <a:picLocks noChangeAspect="1"/>
          </p:cNvPicPr>
          <p:nvPr/>
        </p:nvPicPr>
        <p:blipFill>
          <a:blip r:embed="rId10"/>
          <a:stretch>
            <a:fillRect/>
          </a:stretch>
        </p:blipFill>
        <p:spPr>
          <a:xfrm>
            <a:off x="7409974" y="5123974"/>
            <a:ext cx="6462117" cy="91440"/>
          </a:xfrm>
          <a:prstGeom prst="rect">
            <a:avLst/>
          </a:prstGeom>
        </p:spPr>
      </p:pic>
      <p:pic>
        <p:nvPicPr>
          <p:cNvPr id="23" name="Image 10" descr="preencoded.png">    </p:cNvPr>
          <p:cNvPicPr>
            <a:picLocks noChangeAspect="1"/>
          </p:cNvPicPr>
          <p:nvPr/>
        </p:nvPicPr>
        <p:blipFill>
          <a:blip r:embed="rId11"/>
          <a:stretch>
            <a:fillRect/>
          </a:stretch>
        </p:blipFill>
        <p:spPr>
          <a:xfrm>
            <a:off x="10356652" y="4862512"/>
            <a:ext cx="568643" cy="568643"/>
          </a:xfrm>
          <a:prstGeom prst="rect">
            <a:avLst/>
          </a:prstGeom>
        </p:spPr>
      </p:pic>
      <p:pic>
        <p:nvPicPr>
          <p:cNvPr id="24" name="Image 11" descr="preencoded.png">    </p:cNvPr>
          <p:cNvPicPr>
            <a:picLocks noChangeAspect="1"/>
          </p:cNvPicPr>
          <p:nvPr/>
        </p:nvPicPr>
        <p:blipFill>
          <a:blip r:embed="rId12"/>
          <a:stretch>
            <a:fillRect/>
          </a:stretch>
        </p:blipFill>
        <p:spPr>
          <a:xfrm>
            <a:off x="10527268" y="5004673"/>
            <a:ext cx="227409" cy="284321"/>
          </a:xfrm>
          <a:prstGeom prst="rect">
            <a:avLst/>
          </a:prstGeom>
        </p:spPr>
      </p:pic>
      <p:sp>
        <p:nvSpPr>
          <p:cNvPr id="25" name="Text 11"/>
          <p:cNvSpPr/>
          <p:nvPr/>
        </p:nvSpPr>
        <p:spPr>
          <a:xfrm>
            <a:off x="7622381" y="5620703"/>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Unfair Monetization</a:t>
            </a:r>
            <a:endParaRPr lang="en-US" sz="1950" dirty="0"/>
          </a:p>
        </p:txBody>
      </p:sp>
      <p:sp>
        <p:nvSpPr>
          <p:cNvPr id="26" name="Text 12"/>
          <p:cNvSpPr/>
          <p:nvPr/>
        </p:nvSpPr>
        <p:spPr>
          <a:xfrm>
            <a:off x="7622381" y="6046113"/>
            <a:ext cx="6037302"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Creators often receive an inequitable share of revenue, with platforms retaining a disproportionate amount. Transparency in monetization models is severely lacking.</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8309" y="1209080"/>
            <a:ext cx="11494056" cy="623530"/>
          </a:xfrm>
          <a:prstGeom prst="rect">
            <a:avLst/>
          </a:prstGeom>
          <a:noFill/>
          <a:ln/>
        </p:spPr>
        <p:txBody>
          <a:bodyPr wrap="none" lIns="0" tIns="0" rIns="0" bIns="0" rtlCol="0" anchor="t"/>
          <a:lstStyle/>
          <a:p>
            <a:pPr algn="l" indent="0" marL="0">
              <a:lnSpc>
                <a:spcPts val="4900"/>
              </a:lnSpc>
              <a:buNone/>
            </a:pPr>
            <a:r>
              <a:rPr lang="en-US" sz="3900" b="1" dirty="0">
                <a:solidFill>
                  <a:srgbClr val="9998FF"/>
                </a:solidFill>
                <a:latin typeface="Barlow Bold" pitchFamily="34" charset="0"/>
                <a:ea typeface="Barlow Bold" pitchFamily="34" charset="-122"/>
                <a:cs typeface="Barlow Bold" pitchFamily="34" charset="-120"/>
              </a:rPr>
              <a:t>Beyond the Status Quo: Analysing Existing Solutions</a:t>
            </a:r>
            <a:endParaRPr lang="en-US" sz="3900" dirty="0"/>
          </a:p>
        </p:txBody>
      </p:sp>
      <p:sp>
        <p:nvSpPr>
          <p:cNvPr id="3" name="Text 1"/>
          <p:cNvSpPr/>
          <p:nvPr/>
        </p:nvSpPr>
        <p:spPr>
          <a:xfrm>
            <a:off x="758309" y="2211705"/>
            <a:ext cx="13113782" cy="606504"/>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While some platforms attempt decentralization, they often fall short in critical areas, failing to provide a truly robust and immutable video ecosystem.</a:t>
            </a:r>
            <a:endParaRPr lang="en-US" sz="1450" dirty="0"/>
          </a:p>
        </p:txBody>
      </p:sp>
      <p:sp>
        <p:nvSpPr>
          <p:cNvPr id="4" name="Shape 2"/>
          <p:cNvSpPr/>
          <p:nvPr/>
        </p:nvSpPr>
        <p:spPr>
          <a:xfrm>
            <a:off x="758309" y="3031450"/>
            <a:ext cx="13113782" cy="3169206"/>
          </a:xfrm>
          <a:prstGeom prst="roundRect">
            <a:avLst>
              <a:gd name="adj" fmla="val 5384"/>
            </a:avLst>
          </a:prstGeom>
          <a:noFill/>
          <a:ln w="7620">
            <a:solidFill>
              <a:srgbClr val="FFFFFF">
                <a:alpha val="24000"/>
              </a:srgbClr>
            </a:solidFill>
            <a:prstDash val="solid"/>
          </a:ln>
        </p:spPr>
      </p:sp>
      <p:sp>
        <p:nvSpPr>
          <p:cNvPr id="5" name="Shape 3"/>
          <p:cNvSpPr/>
          <p:nvPr/>
        </p:nvSpPr>
        <p:spPr>
          <a:xfrm>
            <a:off x="765929" y="3039070"/>
            <a:ext cx="13098542" cy="849154"/>
          </a:xfrm>
          <a:prstGeom prst="rect">
            <a:avLst/>
          </a:prstGeom>
          <a:solidFill>
            <a:srgbClr val="FFFFFF">
              <a:alpha val="4000"/>
            </a:srgbClr>
          </a:solidFill>
          <a:ln/>
        </p:spPr>
      </p:sp>
      <p:sp>
        <p:nvSpPr>
          <p:cNvPr id="6" name="Text 4"/>
          <p:cNvSpPr/>
          <p:nvPr/>
        </p:nvSpPr>
        <p:spPr>
          <a:xfrm>
            <a:off x="955715" y="3160395"/>
            <a:ext cx="3546634" cy="303252"/>
          </a:xfrm>
          <a:prstGeom prst="rect">
            <a:avLst/>
          </a:prstGeom>
          <a:noFill/>
          <a:ln/>
        </p:spPr>
        <p:txBody>
          <a:bodyPr wrap="non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YouTube</a:t>
            </a:r>
            <a:endParaRPr lang="en-US" sz="1450" dirty="0"/>
          </a:p>
        </p:txBody>
      </p:sp>
      <p:sp>
        <p:nvSpPr>
          <p:cNvPr id="7" name="Text 5"/>
          <p:cNvSpPr/>
          <p:nvPr/>
        </p:nvSpPr>
        <p:spPr>
          <a:xfrm>
            <a:off x="4889063" y="3160395"/>
            <a:ext cx="4197668" cy="606504"/>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Massive user base, established monetization, extensive content library.</a:t>
            </a:r>
            <a:endParaRPr lang="en-US" sz="1450" dirty="0"/>
          </a:p>
        </p:txBody>
      </p:sp>
      <p:sp>
        <p:nvSpPr>
          <p:cNvPr id="8" name="Text 6"/>
          <p:cNvSpPr/>
          <p:nvPr/>
        </p:nvSpPr>
        <p:spPr>
          <a:xfrm>
            <a:off x="9473446" y="3160395"/>
            <a:ext cx="4201478" cy="606504"/>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Highly centralised, severe censorship issues, opaque revenue sharing, data vulnerability.</a:t>
            </a:r>
            <a:endParaRPr lang="en-US" sz="1450" dirty="0"/>
          </a:p>
        </p:txBody>
      </p:sp>
      <p:sp>
        <p:nvSpPr>
          <p:cNvPr id="9" name="Shape 7"/>
          <p:cNvSpPr/>
          <p:nvPr/>
        </p:nvSpPr>
        <p:spPr>
          <a:xfrm>
            <a:off x="765929" y="3888224"/>
            <a:ext cx="13098542" cy="1152406"/>
          </a:xfrm>
          <a:prstGeom prst="rect">
            <a:avLst/>
          </a:prstGeom>
          <a:solidFill>
            <a:srgbClr val="000000">
              <a:alpha val="4000"/>
            </a:srgbClr>
          </a:solidFill>
          <a:ln/>
        </p:spPr>
      </p:sp>
      <p:sp>
        <p:nvSpPr>
          <p:cNvPr id="10" name="Text 8"/>
          <p:cNvSpPr/>
          <p:nvPr/>
        </p:nvSpPr>
        <p:spPr>
          <a:xfrm>
            <a:off x="955715" y="4009549"/>
            <a:ext cx="3546634" cy="303252"/>
          </a:xfrm>
          <a:prstGeom prst="rect">
            <a:avLst/>
          </a:prstGeom>
          <a:noFill/>
          <a:ln/>
        </p:spPr>
        <p:txBody>
          <a:bodyPr wrap="non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Vimeo</a:t>
            </a:r>
            <a:endParaRPr lang="en-US" sz="1450" dirty="0"/>
          </a:p>
        </p:txBody>
      </p:sp>
      <p:sp>
        <p:nvSpPr>
          <p:cNvPr id="11" name="Text 9"/>
          <p:cNvSpPr/>
          <p:nvPr/>
        </p:nvSpPr>
        <p:spPr>
          <a:xfrm>
            <a:off x="4889063" y="4009549"/>
            <a:ext cx="4197668" cy="606504"/>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High-quality content, professional community, customizable players.</a:t>
            </a:r>
            <a:endParaRPr lang="en-US" sz="1450" dirty="0"/>
          </a:p>
        </p:txBody>
      </p:sp>
      <p:sp>
        <p:nvSpPr>
          <p:cNvPr id="12" name="Text 10"/>
          <p:cNvSpPr/>
          <p:nvPr/>
        </p:nvSpPr>
        <p:spPr>
          <a:xfrm>
            <a:off x="9473446" y="4009549"/>
            <a:ext cx="4201478"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Centralised storage, lower reach, subscription-based upload limits, limited decentralised features.</a:t>
            </a:r>
            <a:endParaRPr lang="en-US" sz="1450" dirty="0"/>
          </a:p>
        </p:txBody>
      </p:sp>
      <p:sp>
        <p:nvSpPr>
          <p:cNvPr id="13" name="Shape 11"/>
          <p:cNvSpPr/>
          <p:nvPr/>
        </p:nvSpPr>
        <p:spPr>
          <a:xfrm>
            <a:off x="765929" y="5040630"/>
            <a:ext cx="13098542" cy="1152406"/>
          </a:xfrm>
          <a:prstGeom prst="rect">
            <a:avLst/>
          </a:prstGeom>
          <a:solidFill>
            <a:srgbClr val="FFFFFF">
              <a:alpha val="4000"/>
            </a:srgbClr>
          </a:solidFill>
          <a:ln/>
        </p:spPr>
      </p:sp>
      <p:sp>
        <p:nvSpPr>
          <p:cNvPr id="14" name="Text 12"/>
          <p:cNvSpPr/>
          <p:nvPr/>
        </p:nvSpPr>
        <p:spPr>
          <a:xfrm>
            <a:off x="955715" y="5161955"/>
            <a:ext cx="3546634" cy="303252"/>
          </a:xfrm>
          <a:prstGeom prst="rect">
            <a:avLst/>
          </a:prstGeom>
          <a:noFill/>
          <a:ln/>
        </p:spPr>
        <p:txBody>
          <a:bodyPr wrap="non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DTube</a:t>
            </a:r>
            <a:endParaRPr lang="en-US" sz="1450" dirty="0"/>
          </a:p>
        </p:txBody>
      </p:sp>
      <p:sp>
        <p:nvSpPr>
          <p:cNvPr id="15" name="Text 13"/>
          <p:cNvSpPr/>
          <p:nvPr/>
        </p:nvSpPr>
        <p:spPr>
          <a:xfrm>
            <a:off x="4889063" y="5161955"/>
            <a:ext cx="4197668" cy="606504"/>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Early adopter of blockchain, incentivised content creation, censorship-resistant.</a:t>
            </a:r>
            <a:endParaRPr lang="en-US" sz="1450" dirty="0"/>
          </a:p>
        </p:txBody>
      </p:sp>
      <p:sp>
        <p:nvSpPr>
          <p:cNvPr id="16" name="Text 14"/>
          <p:cNvSpPr/>
          <p:nvPr/>
        </p:nvSpPr>
        <p:spPr>
          <a:xfrm>
            <a:off x="9473446" y="5161955"/>
            <a:ext cx="4201478"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Scalability challenges, smaller user base, UI/UX can be clunky, reliance on specific blockchain.</a:t>
            </a:r>
            <a:endParaRPr lang="en-US" sz="1450" dirty="0"/>
          </a:p>
        </p:txBody>
      </p:sp>
      <p:sp>
        <p:nvSpPr>
          <p:cNvPr id="17" name="Text 15"/>
          <p:cNvSpPr/>
          <p:nvPr/>
        </p:nvSpPr>
        <p:spPr>
          <a:xfrm>
            <a:off x="758309" y="6413897"/>
            <a:ext cx="13113782" cy="606504"/>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VideoHub directly addresses these weaknesses by integrating full blockchain immutability and highly scalable canister storage, providing a next-generation solution.</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8309" y="1865471"/>
            <a:ext cx="11525964" cy="623530"/>
          </a:xfrm>
          <a:prstGeom prst="rect">
            <a:avLst/>
          </a:prstGeom>
          <a:noFill/>
          <a:ln/>
        </p:spPr>
        <p:txBody>
          <a:bodyPr wrap="none" lIns="0" tIns="0" rIns="0" bIns="0" rtlCol="0" anchor="t"/>
          <a:lstStyle/>
          <a:p>
            <a:pPr algn="l" indent="0" marL="0">
              <a:lnSpc>
                <a:spcPts val="4900"/>
              </a:lnSpc>
              <a:buNone/>
            </a:pPr>
            <a:r>
              <a:rPr lang="en-US" sz="3900" b="1" dirty="0">
                <a:solidFill>
                  <a:srgbClr val="9998FF"/>
                </a:solidFill>
                <a:latin typeface="Barlow Bold" pitchFamily="34" charset="0"/>
                <a:ea typeface="Barlow Bold" pitchFamily="34" charset="-122"/>
                <a:cs typeface="Barlow Bold" pitchFamily="34" charset="-120"/>
              </a:rPr>
              <a:t>Our Solution: VideoHub's Decentralized Architecture</a:t>
            </a:r>
            <a:endParaRPr lang="en-US" sz="3900" dirty="0"/>
          </a:p>
        </p:txBody>
      </p:sp>
      <p:sp>
        <p:nvSpPr>
          <p:cNvPr id="3" name="Shape 1"/>
          <p:cNvSpPr/>
          <p:nvPr/>
        </p:nvSpPr>
        <p:spPr>
          <a:xfrm>
            <a:off x="758309" y="2868097"/>
            <a:ext cx="4276487" cy="568643"/>
          </a:xfrm>
          <a:prstGeom prst="roundRect">
            <a:avLst>
              <a:gd name="adj" fmla="val 480080"/>
            </a:avLst>
          </a:prstGeom>
          <a:solidFill>
            <a:srgbClr val="282C32"/>
          </a:solidFill>
          <a:ln/>
          <a:effectLst>
            <a:outerShdw sx="100000" sy="100000" kx="0" ky="0" algn="bl" rotWithShape="0" blurRad="46990" dist="22860" dir="13500000">
              <a:srgbClr val="ffffff">
                <a:alpha val="10000"/>
              </a:srgbClr>
            </a:outerShdw>
          </a:effectLst>
        </p:spPr>
      </p:sp>
      <p:pic>
        <p:nvPicPr>
          <p:cNvPr id="4" name="Image 0" descr="preencoded.png">    </p:cNvPr>
          <p:cNvPicPr>
            <a:picLocks noChangeAspect="1"/>
          </p:cNvPicPr>
          <p:nvPr/>
        </p:nvPicPr>
        <p:blipFill>
          <a:blip r:embed="rId1"/>
          <a:stretch>
            <a:fillRect/>
          </a:stretch>
        </p:blipFill>
        <p:spPr>
          <a:xfrm>
            <a:off x="2754392" y="2974658"/>
            <a:ext cx="284321" cy="355402"/>
          </a:xfrm>
          <a:prstGeom prst="rect">
            <a:avLst/>
          </a:prstGeom>
        </p:spPr>
      </p:pic>
      <p:sp>
        <p:nvSpPr>
          <p:cNvPr id="5" name="Text 2"/>
          <p:cNvSpPr/>
          <p:nvPr/>
        </p:nvSpPr>
        <p:spPr>
          <a:xfrm>
            <a:off x="947857" y="3626287"/>
            <a:ext cx="2654975"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Blockchain Immutability</a:t>
            </a:r>
            <a:endParaRPr lang="en-US" sz="1950" dirty="0"/>
          </a:p>
        </p:txBody>
      </p:sp>
      <p:sp>
        <p:nvSpPr>
          <p:cNvPr id="6" name="Text 3"/>
          <p:cNvSpPr/>
          <p:nvPr/>
        </p:nvSpPr>
        <p:spPr>
          <a:xfrm>
            <a:off x="947857" y="4051697"/>
            <a:ext cx="3897392" cy="1819513"/>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All video metadata and content hashes are securely recorded on a public blockchain. This ensures that once content is published, its record cannot be altered or removed, guaranteeing content integrity and provenance.</a:t>
            </a:r>
            <a:endParaRPr lang="en-US" sz="1450" dirty="0"/>
          </a:p>
        </p:txBody>
      </p:sp>
      <p:sp>
        <p:nvSpPr>
          <p:cNvPr id="7" name="Shape 4"/>
          <p:cNvSpPr/>
          <p:nvPr/>
        </p:nvSpPr>
        <p:spPr>
          <a:xfrm>
            <a:off x="5176957" y="2868097"/>
            <a:ext cx="4276487" cy="568643"/>
          </a:xfrm>
          <a:prstGeom prst="roundRect">
            <a:avLst>
              <a:gd name="adj" fmla="val 480080"/>
            </a:avLst>
          </a:prstGeom>
          <a:solidFill>
            <a:srgbClr val="282C32"/>
          </a:solidFill>
          <a:ln/>
          <a:effectLst>
            <a:outerShdw sx="100000" sy="100000" kx="0" ky="0" algn="bl" rotWithShape="0" blurRad="46990" dist="22860" dir="13500000">
              <a:srgbClr val="ffffff">
                <a:alpha val="10000"/>
              </a:srgbClr>
            </a:outerShdw>
          </a:effectLst>
        </p:spPr>
      </p:sp>
      <p:pic>
        <p:nvPicPr>
          <p:cNvPr id="8" name="Image 1" descr="preencoded.png">    </p:cNvPr>
          <p:cNvPicPr>
            <a:picLocks noChangeAspect="1"/>
          </p:cNvPicPr>
          <p:nvPr/>
        </p:nvPicPr>
        <p:blipFill>
          <a:blip r:embed="rId2"/>
          <a:stretch>
            <a:fillRect/>
          </a:stretch>
        </p:blipFill>
        <p:spPr>
          <a:xfrm>
            <a:off x="7173039" y="2974658"/>
            <a:ext cx="284321" cy="355402"/>
          </a:xfrm>
          <a:prstGeom prst="rect">
            <a:avLst/>
          </a:prstGeom>
        </p:spPr>
      </p:pic>
      <p:sp>
        <p:nvSpPr>
          <p:cNvPr id="9" name="Text 5"/>
          <p:cNvSpPr/>
          <p:nvPr/>
        </p:nvSpPr>
        <p:spPr>
          <a:xfrm>
            <a:off x="5366504" y="3626287"/>
            <a:ext cx="2649022"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Canister-Based Storage</a:t>
            </a:r>
            <a:endParaRPr lang="en-US" sz="1950" dirty="0"/>
          </a:p>
        </p:txBody>
      </p:sp>
      <p:sp>
        <p:nvSpPr>
          <p:cNvPr id="10" name="Text 6"/>
          <p:cNvSpPr/>
          <p:nvPr/>
        </p:nvSpPr>
        <p:spPr>
          <a:xfrm>
            <a:off x="5366504" y="4051697"/>
            <a:ext cx="3897392" cy="2122765"/>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Video files are stored on decentralized "canisters" within the Internet Computer Protocol (ICP) blockchain. Canisters are smart contracts that can serve web content, offering enhanced security, efficiency, and resistance to single points of failure, unlike traditional servers.</a:t>
            </a:r>
            <a:endParaRPr lang="en-US" sz="1450" dirty="0"/>
          </a:p>
        </p:txBody>
      </p:sp>
      <p:sp>
        <p:nvSpPr>
          <p:cNvPr id="11" name="Shape 7"/>
          <p:cNvSpPr/>
          <p:nvPr/>
        </p:nvSpPr>
        <p:spPr>
          <a:xfrm>
            <a:off x="9595604" y="2868097"/>
            <a:ext cx="4276487" cy="568643"/>
          </a:xfrm>
          <a:prstGeom prst="roundRect">
            <a:avLst>
              <a:gd name="adj" fmla="val 480080"/>
            </a:avLst>
          </a:prstGeom>
          <a:solidFill>
            <a:srgbClr val="282C32"/>
          </a:solidFill>
          <a:ln/>
          <a:effectLst>
            <a:outerShdw sx="100000" sy="100000" kx="0" ky="0" algn="bl" rotWithShape="0" blurRad="46990" dist="22860" dir="13500000">
              <a:srgbClr val="ffffff">
                <a:alpha val="10000"/>
              </a:srgbClr>
            </a:outerShdw>
          </a:effectLst>
        </p:spPr>
      </p:sp>
      <p:pic>
        <p:nvPicPr>
          <p:cNvPr id="12" name="Image 2" descr="preencoded.png">    </p:cNvPr>
          <p:cNvPicPr>
            <a:picLocks noChangeAspect="1"/>
          </p:cNvPicPr>
          <p:nvPr/>
        </p:nvPicPr>
        <p:blipFill>
          <a:blip r:embed="rId3"/>
          <a:stretch>
            <a:fillRect/>
          </a:stretch>
        </p:blipFill>
        <p:spPr>
          <a:xfrm>
            <a:off x="11591687" y="2974658"/>
            <a:ext cx="284321" cy="355402"/>
          </a:xfrm>
          <a:prstGeom prst="rect">
            <a:avLst/>
          </a:prstGeom>
        </p:spPr>
      </p:pic>
      <p:sp>
        <p:nvSpPr>
          <p:cNvPr id="13" name="Text 8"/>
          <p:cNvSpPr/>
          <p:nvPr/>
        </p:nvSpPr>
        <p:spPr>
          <a:xfrm>
            <a:off x="9785152" y="3626287"/>
            <a:ext cx="2614851"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Transparent Operations</a:t>
            </a:r>
            <a:endParaRPr lang="en-US" sz="1950" dirty="0"/>
          </a:p>
        </p:txBody>
      </p:sp>
      <p:sp>
        <p:nvSpPr>
          <p:cNvPr id="14" name="Text 9"/>
          <p:cNvSpPr/>
          <p:nvPr/>
        </p:nvSpPr>
        <p:spPr>
          <a:xfrm>
            <a:off x="9785152" y="4051697"/>
            <a:ext cx="3897392" cy="1819513"/>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Every interaction, from content uploads to viewing metrics and monetization, is transparently recorded on the blockchain. This fosters trust and provides verifiable data for all participants.</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8309" y="1330523"/>
            <a:ext cx="10711339" cy="623530"/>
          </a:xfrm>
          <a:prstGeom prst="rect">
            <a:avLst/>
          </a:prstGeom>
          <a:noFill/>
          <a:ln/>
        </p:spPr>
        <p:txBody>
          <a:bodyPr wrap="none" lIns="0" tIns="0" rIns="0" bIns="0" rtlCol="0" anchor="t"/>
          <a:lstStyle/>
          <a:p>
            <a:pPr algn="l" indent="0" marL="0">
              <a:lnSpc>
                <a:spcPts val="4900"/>
              </a:lnSpc>
              <a:buNone/>
            </a:pPr>
            <a:r>
              <a:rPr lang="en-US" sz="3900" b="1" dirty="0">
                <a:solidFill>
                  <a:srgbClr val="9998FF"/>
                </a:solidFill>
                <a:latin typeface="Barlow Bold" pitchFamily="34" charset="0"/>
                <a:ea typeface="Barlow Bold" pitchFamily="34" charset="-122"/>
                <a:cs typeface="Barlow Bold" pitchFamily="34" charset="-120"/>
              </a:rPr>
              <a:t>Key Features: Empowering Creators and Viewers</a:t>
            </a:r>
            <a:endParaRPr lang="en-US" sz="3900" dirty="0"/>
          </a:p>
        </p:txBody>
      </p:sp>
      <p:pic>
        <p:nvPicPr>
          <p:cNvPr id="3" name="Image 0" descr="preencoded.png">    </p:cNvPr>
          <p:cNvPicPr>
            <a:picLocks noChangeAspect="1"/>
          </p:cNvPicPr>
          <p:nvPr/>
        </p:nvPicPr>
        <p:blipFill>
          <a:blip r:embed="rId1"/>
          <a:stretch>
            <a:fillRect/>
          </a:stretch>
        </p:blipFill>
        <p:spPr>
          <a:xfrm>
            <a:off x="758309" y="2333149"/>
            <a:ext cx="473869" cy="473869"/>
          </a:xfrm>
          <a:prstGeom prst="rect">
            <a:avLst/>
          </a:prstGeom>
        </p:spPr>
      </p:pic>
      <p:sp>
        <p:nvSpPr>
          <p:cNvPr id="4" name="Text 1"/>
          <p:cNvSpPr/>
          <p:nvPr/>
        </p:nvSpPr>
        <p:spPr>
          <a:xfrm>
            <a:off x="758309" y="3043952"/>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Decentralized Storage</a:t>
            </a:r>
            <a:endParaRPr lang="en-US" sz="1950" dirty="0"/>
          </a:p>
        </p:txBody>
      </p:sp>
      <p:sp>
        <p:nvSpPr>
          <p:cNvPr id="5" name="Text 2"/>
          <p:cNvSpPr/>
          <p:nvPr/>
        </p:nvSpPr>
        <p:spPr>
          <a:xfrm>
            <a:off x="758309" y="3469362"/>
            <a:ext cx="4213265"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Content hosted across a distributed network, eliminating single points of failure and ensuring resilient access.</a:t>
            </a:r>
            <a:endParaRPr lang="en-US" sz="1450" dirty="0"/>
          </a:p>
        </p:txBody>
      </p:sp>
      <p:pic>
        <p:nvPicPr>
          <p:cNvPr id="6" name="Image 1" descr="preencoded.png">    </p:cNvPr>
          <p:cNvPicPr>
            <a:picLocks noChangeAspect="1"/>
          </p:cNvPicPr>
          <p:nvPr/>
        </p:nvPicPr>
        <p:blipFill>
          <a:blip r:embed="rId2"/>
          <a:stretch>
            <a:fillRect/>
          </a:stretch>
        </p:blipFill>
        <p:spPr>
          <a:xfrm>
            <a:off x="5208508" y="2333149"/>
            <a:ext cx="473869" cy="473869"/>
          </a:xfrm>
          <a:prstGeom prst="rect">
            <a:avLst/>
          </a:prstGeom>
        </p:spPr>
      </p:pic>
      <p:sp>
        <p:nvSpPr>
          <p:cNvPr id="7" name="Text 3"/>
          <p:cNvSpPr/>
          <p:nvPr/>
        </p:nvSpPr>
        <p:spPr>
          <a:xfrm>
            <a:off x="5208508" y="3043952"/>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Content Immutability</a:t>
            </a:r>
            <a:endParaRPr lang="en-US" sz="1950" dirty="0"/>
          </a:p>
        </p:txBody>
      </p:sp>
      <p:sp>
        <p:nvSpPr>
          <p:cNvPr id="8" name="Text 4"/>
          <p:cNvSpPr/>
          <p:nvPr/>
        </p:nvSpPr>
        <p:spPr>
          <a:xfrm>
            <a:off x="5208508" y="3469362"/>
            <a:ext cx="4213265"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Blockchain records prevent unauthorized alterations or deletions of uploaded videos and metadata.</a:t>
            </a:r>
            <a:endParaRPr lang="en-US" sz="1450" dirty="0"/>
          </a:p>
        </p:txBody>
      </p:sp>
      <p:pic>
        <p:nvPicPr>
          <p:cNvPr id="9" name="Image 2" descr="preencoded.png">    </p:cNvPr>
          <p:cNvPicPr>
            <a:picLocks noChangeAspect="1"/>
          </p:cNvPicPr>
          <p:nvPr/>
        </p:nvPicPr>
        <p:blipFill>
          <a:blip r:embed="rId3"/>
          <a:stretch>
            <a:fillRect/>
          </a:stretch>
        </p:blipFill>
        <p:spPr>
          <a:xfrm>
            <a:off x="9658707" y="2333149"/>
            <a:ext cx="473869" cy="473869"/>
          </a:xfrm>
          <a:prstGeom prst="rect">
            <a:avLst/>
          </a:prstGeom>
        </p:spPr>
      </p:pic>
      <p:sp>
        <p:nvSpPr>
          <p:cNvPr id="10" name="Text 5"/>
          <p:cNvSpPr/>
          <p:nvPr/>
        </p:nvSpPr>
        <p:spPr>
          <a:xfrm>
            <a:off x="9658707" y="3043952"/>
            <a:ext cx="3176587"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Smart Contract Monetization</a:t>
            </a:r>
            <a:endParaRPr lang="en-US" sz="1950" dirty="0"/>
          </a:p>
        </p:txBody>
      </p:sp>
      <p:sp>
        <p:nvSpPr>
          <p:cNvPr id="11" name="Text 6"/>
          <p:cNvSpPr/>
          <p:nvPr/>
        </p:nvSpPr>
        <p:spPr>
          <a:xfrm>
            <a:off x="9658707" y="3469362"/>
            <a:ext cx="4213384"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Automated, transparent payments to creators based on viewing metrics, subscriptions, and tips via smart contracts.</a:t>
            </a:r>
            <a:endParaRPr lang="en-US" sz="1450" dirty="0"/>
          </a:p>
        </p:txBody>
      </p:sp>
      <p:pic>
        <p:nvPicPr>
          <p:cNvPr id="12" name="Image 3" descr="preencoded.png">    </p:cNvPr>
          <p:cNvPicPr>
            <a:picLocks noChangeAspect="1"/>
          </p:cNvPicPr>
          <p:nvPr/>
        </p:nvPicPr>
        <p:blipFill>
          <a:blip r:embed="rId4"/>
          <a:stretch>
            <a:fillRect/>
          </a:stretch>
        </p:blipFill>
        <p:spPr>
          <a:xfrm>
            <a:off x="758309" y="4852988"/>
            <a:ext cx="473869" cy="473869"/>
          </a:xfrm>
          <a:prstGeom prst="rect">
            <a:avLst/>
          </a:prstGeom>
        </p:spPr>
      </p:pic>
      <p:sp>
        <p:nvSpPr>
          <p:cNvPr id="13" name="Text 7"/>
          <p:cNvSpPr/>
          <p:nvPr/>
        </p:nvSpPr>
        <p:spPr>
          <a:xfrm>
            <a:off x="758309" y="5563791"/>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Token Rewards</a:t>
            </a:r>
            <a:endParaRPr lang="en-US" sz="1950" dirty="0"/>
          </a:p>
        </p:txBody>
      </p:sp>
      <p:sp>
        <p:nvSpPr>
          <p:cNvPr id="14" name="Text 8"/>
          <p:cNvSpPr/>
          <p:nvPr/>
        </p:nvSpPr>
        <p:spPr>
          <a:xfrm>
            <a:off x="758309" y="5989201"/>
            <a:ext cx="4213265"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Viewers and creators earn platform tokens for engagement, fostering a vibrant and active community.</a:t>
            </a:r>
            <a:endParaRPr lang="en-US" sz="1450" dirty="0"/>
          </a:p>
        </p:txBody>
      </p:sp>
      <p:pic>
        <p:nvPicPr>
          <p:cNvPr id="15" name="Image 4" descr="preencoded.png">    </p:cNvPr>
          <p:cNvPicPr>
            <a:picLocks noChangeAspect="1"/>
          </p:cNvPicPr>
          <p:nvPr/>
        </p:nvPicPr>
        <p:blipFill>
          <a:blip r:embed="rId5"/>
          <a:stretch>
            <a:fillRect/>
          </a:stretch>
        </p:blipFill>
        <p:spPr>
          <a:xfrm>
            <a:off x="5208508" y="4852988"/>
            <a:ext cx="473869" cy="473869"/>
          </a:xfrm>
          <a:prstGeom prst="rect">
            <a:avLst/>
          </a:prstGeom>
        </p:spPr>
      </p:pic>
      <p:sp>
        <p:nvSpPr>
          <p:cNvPr id="16" name="Text 9"/>
          <p:cNvSpPr/>
          <p:nvPr/>
        </p:nvSpPr>
        <p:spPr>
          <a:xfrm>
            <a:off x="5208508" y="5563791"/>
            <a:ext cx="2494359" cy="311706"/>
          </a:xfrm>
          <a:prstGeom prst="rect">
            <a:avLst/>
          </a:prstGeom>
          <a:noFill/>
          <a:ln/>
        </p:spPr>
        <p:txBody>
          <a:bodyPr wrap="none" lIns="0" tIns="0" rIns="0" bIns="0" rtlCol="0" anchor="t"/>
          <a:lstStyle/>
          <a:p>
            <a:pPr algn="l" indent="0" marL="0">
              <a:lnSpc>
                <a:spcPts val="2450"/>
              </a:lnSpc>
              <a:buNone/>
            </a:pPr>
            <a:r>
              <a:rPr lang="en-US" sz="1950" b="1" dirty="0">
                <a:solidFill>
                  <a:srgbClr val="EEEFF5"/>
                </a:solidFill>
                <a:latin typeface="Barlow Bold" pitchFamily="34" charset="0"/>
                <a:ea typeface="Barlow Bold" pitchFamily="34" charset="-122"/>
                <a:cs typeface="Barlow Bold" pitchFamily="34" charset="-120"/>
              </a:rPr>
              <a:t>NFT Integration</a:t>
            </a:r>
            <a:endParaRPr lang="en-US" sz="1950" dirty="0"/>
          </a:p>
        </p:txBody>
      </p:sp>
      <p:sp>
        <p:nvSpPr>
          <p:cNvPr id="17" name="Text 10"/>
          <p:cNvSpPr/>
          <p:nvPr/>
        </p:nvSpPr>
        <p:spPr>
          <a:xfrm>
            <a:off x="5208508" y="5989201"/>
            <a:ext cx="4213265" cy="909757"/>
          </a:xfrm>
          <a:prstGeom prst="rect">
            <a:avLst/>
          </a:prstGeom>
          <a:noFill/>
          <a:ln/>
        </p:spPr>
        <p:txBody>
          <a:bodyPr wrap="square" lIns="0" tIns="0" rIns="0" bIns="0" rtlCol="0" anchor="t"/>
          <a:lstStyle/>
          <a:p>
            <a:pPr algn="l" indent="0" marL="0">
              <a:lnSpc>
                <a:spcPts val="2350"/>
              </a:lnSpc>
              <a:buNone/>
            </a:pPr>
            <a:r>
              <a:rPr lang="en-US" sz="1450" dirty="0">
                <a:solidFill>
                  <a:srgbClr val="EEEFF5"/>
                </a:solidFill>
                <a:latin typeface="Montserrat" pitchFamily="34" charset="0"/>
                <a:ea typeface="Montserrat" pitchFamily="34" charset="-122"/>
                <a:cs typeface="Montserrat" pitchFamily="34" charset="-120"/>
              </a:rPr>
              <a:t>Unique video clips or special content can be tokenized as NFTs, allowing creators to sell exclusive ownership to fans.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17113" y="493038"/>
            <a:ext cx="9597271" cy="589717"/>
          </a:xfrm>
          <a:prstGeom prst="rect">
            <a:avLst/>
          </a:prstGeom>
          <a:noFill/>
          <a:ln/>
        </p:spPr>
        <p:txBody>
          <a:bodyPr wrap="none" lIns="0" tIns="0" rIns="0" bIns="0" rtlCol="0" anchor="t"/>
          <a:lstStyle/>
          <a:p>
            <a:pPr algn="l" indent="0" marL="0">
              <a:lnSpc>
                <a:spcPts val="4600"/>
              </a:lnSpc>
              <a:buNone/>
            </a:pPr>
            <a:r>
              <a:rPr lang="en-US" sz="3700" b="1" dirty="0">
                <a:solidFill>
                  <a:srgbClr val="9998FF"/>
                </a:solidFill>
                <a:latin typeface="Barlow Bold" pitchFamily="34" charset="0"/>
                <a:ea typeface="Barlow Bold" pitchFamily="34" charset="-122"/>
                <a:cs typeface="Barlow Bold" pitchFamily="34" charset="-120"/>
              </a:rPr>
              <a:t>Technology Stack: The Backbone of VideoHub</a:t>
            </a:r>
            <a:endParaRPr lang="en-US" sz="3700" dirty="0"/>
          </a:p>
        </p:txBody>
      </p:sp>
      <p:sp>
        <p:nvSpPr>
          <p:cNvPr id="3" name="Text 1"/>
          <p:cNvSpPr/>
          <p:nvPr/>
        </p:nvSpPr>
        <p:spPr>
          <a:xfrm>
            <a:off x="717113" y="1512927"/>
            <a:ext cx="6379369" cy="573643"/>
          </a:xfrm>
          <a:prstGeom prst="rect">
            <a:avLst/>
          </a:prstGeom>
          <a:noFill/>
          <a:ln/>
        </p:spPr>
        <p:txBody>
          <a:bodyPr wrap="square" lIns="0" tIns="0" rIns="0" bIns="0" rtlCol="0" anchor="t"/>
          <a:lstStyle/>
          <a:p>
            <a:pPr algn="l" marL="342900" indent="-342900">
              <a:lnSpc>
                <a:spcPts val="2250"/>
              </a:lnSpc>
              <a:buSzPct val="100000"/>
              <a:buChar char="•"/>
            </a:pPr>
            <a:r>
              <a:rPr lang="en-US" sz="1400" b="1" dirty="0">
                <a:solidFill>
                  <a:srgbClr val="EEEFF5"/>
                </a:solidFill>
                <a:latin typeface="Montserrat" pitchFamily="34" charset="0"/>
                <a:ea typeface="Montserrat" pitchFamily="34" charset="-122"/>
                <a:cs typeface="Montserrat" pitchFamily="34" charset="-120"/>
              </a:rPr>
              <a:t>Frontend:</a:t>
            </a:r>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 </a:t>
            </a:r>
            <a:pPr algn="l" indent="0" marL="0">
              <a:lnSpc>
                <a:spcPts val="2250"/>
              </a:lnSpc>
              <a:buNone/>
            </a:pPr>
            <a:r>
              <a:rPr lang="en-US" sz="1400" dirty="0">
                <a:solidFill>
                  <a:srgbClr val="00FF00"/>
                </a:solidFill>
                <a:latin typeface="Montserrat" pitchFamily="34" charset="0"/>
                <a:ea typeface="Montserrat" pitchFamily="34" charset="-122"/>
                <a:cs typeface="Montserrat" pitchFamily="34" charset="-120"/>
              </a:rPr>
              <a:t>React.js</a:t>
            </a:r>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 - For a dynamic, responsive, and intuitive user interface.</a:t>
            </a:r>
            <a:endParaRPr lang="en-US" sz="1400" dirty="0"/>
          </a:p>
        </p:txBody>
      </p:sp>
      <p:sp>
        <p:nvSpPr>
          <p:cNvPr id="4" name="Text 2"/>
          <p:cNvSpPr/>
          <p:nvPr/>
        </p:nvSpPr>
        <p:spPr>
          <a:xfrm>
            <a:off x="717113" y="2149316"/>
            <a:ext cx="6379369" cy="573643"/>
          </a:xfrm>
          <a:prstGeom prst="rect">
            <a:avLst/>
          </a:prstGeom>
          <a:noFill/>
          <a:ln/>
        </p:spPr>
        <p:txBody>
          <a:bodyPr wrap="square" lIns="0" tIns="0" rIns="0" bIns="0" rtlCol="0" anchor="t"/>
          <a:lstStyle/>
          <a:p>
            <a:pPr algn="l" marL="342900" indent="-342900">
              <a:lnSpc>
                <a:spcPts val="2250"/>
              </a:lnSpc>
              <a:buSzPct val="100000"/>
              <a:buChar char="•"/>
            </a:pPr>
            <a:r>
              <a:rPr lang="en-US" sz="1400" b="1" dirty="0">
                <a:solidFill>
                  <a:srgbClr val="EEEFF5"/>
                </a:solidFill>
                <a:latin typeface="Montserrat" pitchFamily="34" charset="0"/>
                <a:ea typeface="Montserrat" pitchFamily="34" charset="-122"/>
                <a:cs typeface="Montserrat" pitchFamily="34" charset="-120"/>
              </a:rPr>
              <a:t>Backend (API/Orchestration):</a:t>
            </a:r>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 </a:t>
            </a:r>
            <a:pPr algn="l" indent="0" marL="0">
              <a:lnSpc>
                <a:spcPts val="2250"/>
              </a:lnSpc>
              <a:buNone/>
            </a:pPr>
            <a:r>
              <a:rPr lang="en-US" sz="1400" dirty="0">
                <a:solidFill>
                  <a:srgbClr val="00FF00"/>
                </a:solidFill>
                <a:latin typeface="Montserrat" pitchFamily="34" charset="0"/>
                <a:ea typeface="Montserrat" pitchFamily="34" charset="-122"/>
                <a:cs typeface="Montserrat" pitchFamily="34" charset="-120"/>
              </a:rPr>
              <a:t>Node.js</a:t>
            </a:r>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 - Efficient and scalable server-side operations for seamless interaction.</a:t>
            </a:r>
            <a:endParaRPr lang="en-US" sz="1400" dirty="0"/>
          </a:p>
        </p:txBody>
      </p:sp>
      <p:sp>
        <p:nvSpPr>
          <p:cNvPr id="5" name="Text 3"/>
          <p:cNvSpPr/>
          <p:nvPr/>
        </p:nvSpPr>
        <p:spPr>
          <a:xfrm>
            <a:off x="717113" y="2785705"/>
            <a:ext cx="6379369" cy="860465"/>
          </a:xfrm>
          <a:prstGeom prst="rect">
            <a:avLst/>
          </a:prstGeom>
          <a:noFill/>
          <a:ln/>
        </p:spPr>
        <p:txBody>
          <a:bodyPr wrap="square" lIns="0" tIns="0" rIns="0" bIns="0" rtlCol="0" anchor="t"/>
          <a:lstStyle/>
          <a:p>
            <a:pPr algn="l" marL="342900" indent="-342900">
              <a:lnSpc>
                <a:spcPts val="2250"/>
              </a:lnSpc>
              <a:buSzPct val="100000"/>
              <a:buChar char="•"/>
            </a:pPr>
            <a:r>
              <a:rPr lang="en-US" sz="1400" b="1" dirty="0">
                <a:solidFill>
                  <a:srgbClr val="EEEFF5"/>
                </a:solidFill>
                <a:latin typeface="Montserrat" pitchFamily="34" charset="0"/>
                <a:ea typeface="Montserrat" pitchFamily="34" charset="-122"/>
                <a:cs typeface="Montserrat" pitchFamily="34" charset="-120"/>
              </a:rPr>
              <a:t>Blockchain:</a:t>
            </a:r>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 </a:t>
            </a:r>
            <a:pPr algn="l" indent="0" marL="0">
              <a:lnSpc>
                <a:spcPts val="2250"/>
              </a:lnSpc>
              <a:buNone/>
            </a:pPr>
            <a:r>
              <a:rPr lang="en-US" sz="1400" dirty="0">
                <a:solidFill>
                  <a:srgbClr val="00FF00"/>
                </a:solidFill>
                <a:latin typeface="Montserrat" pitchFamily="34" charset="0"/>
                <a:ea typeface="Montserrat" pitchFamily="34" charset="-122"/>
                <a:cs typeface="Montserrat" pitchFamily="34" charset="-120"/>
              </a:rPr>
              <a:t>Internet Computer Protocol (ICP)</a:t>
            </a:r>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 - Provides the decentralized computational power and network for smart contracts and canister storage.</a:t>
            </a:r>
            <a:endParaRPr lang="en-US" sz="1400" dirty="0"/>
          </a:p>
        </p:txBody>
      </p:sp>
      <p:sp>
        <p:nvSpPr>
          <p:cNvPr id="6" name="Text 4"/>
          <p:cNvSpPr/>
          <p:nvPr/>
        </p:nvSpPr>
        <p:spPr>
          <a:xfrm>
            <a:off x="717113" y="3708916"/>
            <a:ext cx="6379369" cy="573643"/>
          </a:xfrm>
          <a:prstGeom prst="rect">
            <a:avLst/>
          </a:prstGeom>
          <a:noFill/>
          <a:ln/>
        </p:spPr>
        <p:txBody>
          <a:bodyPr wrap="square" lIns="0" tIns="0" rIns="0" bIns="0" rtlCol="0" anchor="t"/>
          <a:lstStyle/>
          <a:p>
            <a:pPr algn="l" marL="342900" indent="-342900">
              <a:lnSpc>
                <a:spcPts val="2250"/>
              </a:lnSpc>
              <a:buSzPct val="100000"/>
              <a:buChar char="•"/>
            </a:pPr>
            <a:r>
              <a:rPr lang="en-US" sz="1400" b="1" dirty="0">
                <a:solidFill>
                  <a:srgbClr val="EEEFF5"/>
                </a:solidFill>
                <a:latin typeface="Montserrat" pitchFamily="34" charset="0"/>
                <a:ea typeface="Montserrat" pitchFamily="34" charset="-122"/>
                <a:cs typeface="Montserrat" pitchFamily="34" charset="-120"/>
              </a:rPr>
              <a:t>Decentralized Storage:</a:t>
            </a:r>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 </a:t>
            </a:r>
            <a:pPr algn="l" indent="0" marL="0">
              <a:lnSpc>
                <a:spcPts val="2250"/>
              </a:lnSpc>
              <a:buNone/>
            </a:pPr>
            <a:r>
              <a:rPr lang="en-US" sz="1400" dirty="0">
                <a:solidFill>
                  <a:srgbClr val="00FF00"/>
                </a:solidFill>
                <a:latin typeface="Montserrat" pitchFamily="34" charset="0"/>
                <a:ea typeface="Montserrat" pitchFamily="34" charset="-122"/>
                <a:cs typeface="Montserrat" pitchFamily="34" charset="-120"/>
              </a:rPr>
              <a:t>Canisters</a:t>
            </a:r>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 (on ICP) - Secure, immutable, and scalable storage for video content.</a:t>
            </a:r>
            <a:endParaRPr lang="en-US" sz="1400" dirty="0"/>
          </a:p>
        </p:txBody>
      </p:sp>
      <p:sp>
        <p:nvSpPr>
          <p:cNvPr id="7" name="Text 5"/>
          <p:cNvSpPr/>
          <p:nvPr/>
        </p:nvSpPr>
        <p:spPr>
          <a:xfrm>
            <a:off x="717113" y="4345305"/>
            <a:ext cx="6379369" cy="573643"/>
          </a:xfrm>
          <a:prstGeom prst="rect">
            <a:avLst/>
          </a:prstGeom>
          <a:noFill/>
          <a:ln/>
        </p:spPr>
        <p:txBody>
          <a:bodyPr wrap="square" lIns="0" tIns="0" rIns="0" bIns="0" rtlCol="0" anchor="t"/>
          <a:lstStyle/>
          <a:p>
            <a:pPr algn="l" marL="342900" indent="-342900">
              <a:lnSpc>
                <a:spcPts val="2250"/>
              </a:lnSpc>
              <a:buSzPct val="100000"/>
              <a:buChar char="•"/>
            </a:pPr>
            <a:r>
              <a:rPr lang="en-US" sz="1400" b="1" dirty="0">
                <a:solidFill>
                  <a:srgbClr val="EEEFF5"/>
                </a:solidFill>
                <a:latin typeface="Montserrat" pitchFamily="34" charset="0"/>
                <a:ea typeface="Montserrat" pitchFamily="34" charset="-122"/>
                <a:cs typeface="Montserrat" pitchFamily="34" charset="-120"/>
              </a:rPr>
              <a:t>Database:</a:t>
            </a:r>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 </a:t>
            </a:r>
            <a:pPr algn="l" indent="0" marL="0">
              <a:lnSpc>
                <a:spcPts val="2250"/>
              </a:lnSpc>
              <a:buNone/>
            </a:pPr>
            <a:r>
              <a:rPr lang="en-US" sz="1400" dirty="0">
                <a:solidFill>
                  <a:srgbClr val="00FF00"/>
                </a:solidFill>
                <a:latin typeface="Montserrat" pitchFamily="34" charset="0"/>
                <a:ea typeface="Montserrat" pitchFamily="34" charset="-122"/>
                <a:cs typeface="Montserrat" pitchFamily="34" charset="-120"/>
              </a:rPr>
              <a:t>MongoDB</a:t>
            </a:r>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 - For flexible and scalable data management (primarily for indexing and search, not core content).</a:t>
            </a:r>
            <a:endParaRPr lang="en-US" sz="1400" dirty="0"/>
          </a:p>
        </p:txBody>
      </p:sp>
      <p:sp>
        <p:nvSpPr>
          <p:cNvPr id="8" name="Text 6"/>
          <p:cNvSpPr/>
          <p:nvPr/>
        </p:nvSpPr>
        <p:spPr>
          <a:xfrm>
            <a:off x="717113" y="5080278"/>
            <a:ext cx="6379369" cy="573643"/>
          </a:xfrm>
          <a:prstGeom prst="rect">
            <a:avLst/>
          </a:prstGeom>
          <a:noFill/>
          <a:ln/>
        </p:spPr>
        <p:txBody>
          <a:bodyPr wrap="square" lIns="0" tIns="0" rIns="0" bIns="0" rtlCol="0" anchor="t"/>
          <a:lstStyle/>
          <a:p>
            <a:pPr algn="l" indent="0" marL="0">
              <a:lnSpc>
                <a:spcPts val="2250"/>
              </a:lnSpc>
              <a:buNone/>
            </a:pPr>
            <a:r>
              <a:rPr lang="en-US" sz="1400" dirty="0">
                <a:solidFill>
                  <a:srgbClr val="EEEFF5"/>
                </a:solidFill>
                <a:latin typeface="Montserrat" pitchFamily="34" charset="0"/>
                <a:ea typeface="Montserrat" pitchFamily="34" charset="-122"/>
                <a:cs typeface="Montserrat" pitchFamily="34" charset="-120"/>
              </a:rPr>
              <a:t>This robust stack ensures a high-performance, secure, and truly decentralized video streaming experience.</a:t>
            </a:r>
            <a:endParaRPr lang="en-US" sz="1400" dirty="0"/>
          </a:p>
        </p:txBody>
      </p:sp>
      <p:pic>
        <p:nvPicPr>
          <p:cNvPr id="9" name="Image 0" descr="preencoded.png">    </p:cNvPr>
          <p:cNvPicPr>
            <a:picLocks noChangeAspect="1"/>
          </p:cNvPicPr>
          <p:nvPr/>
        </p:nvPicPr>
        <p:blipFill>
          <a:blip r:embed="rId1"/>
          <a:stretch>
            <a:fillRect/>
          </a:stretch>
        </p:blipFill>
        <p:spPr>
          <a:xfrm>
            <a:off x="7541538" y="1553289"/>
            <a:ext cx="6379369" cy="637936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61975" y="386358"/>
            <a:ext cx="9515118" cy="462082"/>
          </a:xfrm>
          <a:prstGeom prst="rect">
            <a:avLst/>
          </a:prstGeom>
          <a:noFill/>
          <a:ln/>
        </p:spPr>
        <p:txBody>
          <a:bodyPr wrap="none" lIns="0" tIns="0" rIns="0" bIns="0" rtlCol="0" anchor="t"/>
          <a:lstStyle/>
          <a:p>
            <a:pPr algn="l" indent="0" marL="0">
              <a:lnSpc>
                <a:spcPts val="3600"/>
              </a:lnSpc>
              <a:buNone/>
            </a:pPr>
            <a:r>
              <a:rPr lang="en-US" sz="2900" b="1" dirty="0">
                <a:solidFill>
                  <a:srgbClr val="9998FF"/>
                </a:solidFill>
                <a:latin typeface="Barlow Bold" pitchFamily="34" charset="0"/>
                <a:ea typeface="Barlow Bold" pitchFamily="34" charset="-122"/>
                <a:cs typeface="Barlow Bold" pitchFamily="34" charset="-120"/>
              </a:rPr>
              <a:t>System Architecture &amp; Workflow: How VideoHub Operates</a:t>
            </a:r>
            <a:endParaRPr lang="en-US" sz="2900" dirty="0"/>
          </a:p>
        </p:txBody>
      </p:sp>
      <p:sp>
        <p:nvSpPr>
          <p:cNvPr id="3" name="Text 1"/>
          <p:cNvSpPr/>
          <p:nvPr/>
        </p:nvSpPr>
        <p:spPr>
          <a:xfrm>
            <a:off x="561975" y="1199674"/>
            <a:ext cx="2419231" cy="231100"/>
          </a:xfrm>
          <a:prstGeom prst="rect">
            <a:avLst/>
          </a:prstGeom>
          <a:noFill/>
          <a:ln/>
        </p:spPr>
        <p:txBody>
          <a:bodyPr wrap="none" lIns="0" tIns="0" rIns="0" bIns="0" rtlCol="0" anchor="t"/>
          <a:lstStyle/>
          <a:p>
            <a:pPr algn="l" indent="0" marL="0">
              <a:lnSpc>
                <a:spcPts val="1800"/>
              </a:lnSpc>
              <a:buNone/>
            </a:pPr>
            <a:r>
              <a:rPr lang="en-US" sz="1450" b="1" dirty="0">
                <a:solidFill>
                  <a:srgbClr val="9998FF"/>
                </a:solidFill>
                <a:latin typeface="Barlow Bold" pitchFamily="34" charset="0"/>
                <a:ea typeface="Barlow Bold" pitchFamily="34" charset="-122"/>
                <a:cs typeface="Barlow Bold" pitchFamily="34" charset="-120"/>
              </a:rPr>
              <a:t>System Architecture Diagram</a:t>
            </a:r>
            <a:endParaRPr lang="en-US" sz="1450" dirty="0"/>
          </a:p>
        </p:txBody>
      </p:sp>
      <p:pic>
        <p:nvPicPr>
          <p:cNvPr id="4" name="Image 0" descr="preencoded.png">    </p:cNvPr>
          <p:cNvPicPr>
            <a:picLocks noChangeAspect="1"/>
          </p:cNvPicPr>
          <p:nvPr/>
        </p:nvPicPr>
        <p:blipFill>
          <a:blip r:embed="rId1"/>
          <a:stretch>
            <a:fillRect/>
          </a:stretch>
        </p:blipFill>
        <p:spPr>
          <a:xfrm>
            <a:off x="561975" y="1588770"/>
            <a:ext cx="6581894" cy="6581894"/>
          </a:xfrm>
          <a:prstGeom prst="rect">
            <a:avLst/>
          </a:prstGeom>
        </p:spPr>
      </p:pic>
      <p:sp>
        <p:nvSpPr>
          <p:cNvPr id="5" name="Text 2"/>
          <p:cNvSpPr/>
          <p:nvPr/>
        </p:nvSpPr>
        <p:spPr>
          <a:xfrm>
            <a:off x="561975" y="8328660"/>
            <a:ext cx="6581894" cy="449580"/>
          </a:xfrm>
          <a:prstGeom prst="rect">
            <a:avLst/>
          </a:prstGeom>
          <a:noFill/>
          <a:ln/>
        </p:spPr>
        <p:txBody>
          <a:bodyPr wrap="square" lIns="0" tIns="0" rIns="0" bIns="0" rtlCol="0" anchor="t"/>
          <a:lstStyle/>
          <a:p>
            <a:pPr algn="ctr" indent="0" marL="0">
              <a:lnSpc>
                <a:spcPts val="1750"/>
              </a:lnSpc>
              <a:buNone/>
            </a:pPr>
            <a:r>
              <a:rPr lang="en-US" sz="1100" b="1" dirty="0">
                <a:solidFill>
                  <a:srgbClr val="EEEFF5"/>
                </a:solidFill>
                <a:latin typeface="Montserrat" pitchFamily="34" charset="0"/>
                <a:ea typeface="Montserrat" pitchFamily="34" charset="-122"/>
                <a:cs typeface="Montserrat" pitchFamily="34" charset="-120"/>
              </a:rPr>
              <a:t>Client</a:t>
            </a:r>
            <a:pPr algn="ctr" indent="0" marL="0">
              <a:lnSpc>
                <a:spcPts val="1750"/>
              </a:lnSpc>
              <a:buNone/>
            </a:pPr>
            <a:r>
              <a:rPr lang="en-US" sz="1100" dirty="0">
                <a:solidFill>
                  <a:srgbClr val="EEEFF5"/>
                </a:solidFill>
                <a:latin typeface="Montserrat" pitchFamily="34" charset="0"/>
                <a:ea typeface="Montserrat" pitchFamily="34" charset="-122"/>
                <a:cs typeface="Montserrat" pitchFamily="34" charset="-120"/>
              </a:rPr>
              <a:t> interacts with </a:t>
            </a:r>
            <a:pPr algn="ctr" indent="0" marL="0">
              <a:lnSpc>
                <a:spcPts val="1750"/>
              </a:lnSpc>
              <a:buNone/>
            </a:pPr>
            <a:r>
              <a:rPr lang="en-US" sz="1100" b="1" dirty="0">
                <a:solidFill>
                  <a:srgbClr val="EEEFF5"/>
                </a:solidFill>
                <a:latin typeface="Montserrat" pitchFamily="34" charset="0"/>
                <a:ea typeface="Montserrat" pitchFamily="34" charset="-122"/>
                <a:cs typeface="Montserrat" pitchFamily="34" charset="-120"/>
              </a:rPr>
              <a:t>Smart Contract</a:t>
            </a:r>
            <a:pPr algn="ctr" indent="0" marL="0">
              <a:lnSpc>
                <a:spcPts val="1750"/>
              </a:lnSpc>
              <a:buNone/>
            </a:pPr>
            <a:r>
              <a:rPr lang="en-US" sz="1100" dirty="0">
                <a:solidFill>
                  <a:srgbClr val="EEEFF5"/>
                </a:solidFill>
                <a:latin typeface="Montserrat" pitchFamily="34" charset="0"/>
                <a:ea typeface="Montserrat" pitchFamily="34" charset="-122"/>
                <a:cs typeface="Montserrat" pitchFamily="34" charset="-120"/>
              </a:rPr>
              <a:t> (on Blockchain) for content access. Videos retrieved from </a:t>
            </a:r>
            <a:pPr algn="ctr" indent="0" marL="0">
              <a:lnSpc>
                <a:spcPts val="1750"/>
              </a:lnSpc>
              <a:buNone/>
            </a:pPr>
            <a:r>
              <a:rPr lang="en-US" sz="1100" b="1" dirty="0">
                <a:solidFill>
                  <a:srgbClr val="EEEFF5"/>
                </a:solidFill>
                <a:latin typeface="Montserrat" pitchFamily="34" charset="0"/>
                <a:ea typeface="Montserrat" pitchFamily="34" charset="-122"/>
                <a:cs typeface="Montserrat" pitchFamily="34" charset="-120"/>
              </a:rPr>
              <a:t>Canister Storage</a:t>
            </a:r>
            <a:pPr algn="ctr" indent="0" marL="0">
              <a:lnSpc>
                <a:spcPts val="1750"/>
              </a:lnSpc>
              <a:buNone/>
            </a:pPr>
            <a:r>
              <a:rPr lang="en-US" sz="1100" dirty="0">
                <a:solidFill>
                  <a:srgbClr val="EEEFF5"/>
                </a:solidFill>
                <a:latin typeface="Montserrat" pitchFamily="34" charset="0"/>
                <a:ea typeface="Montserrat" pitchFamily="34" charset="-122"/>
                <a:cs typeface="Montserrat" pitchFamily="34" charset="-120"/>
              </a:rPr>
              <a:t> via </a:t>
            </a:r>
            <a:pPr algn="ctr" indent="0" marL="0">
              <a:lnSpc>
                <a:spcPts val="1750"/>
              </a:lnSpc>
              <a:buNone/>
            </a:pPr>
            <a:r>
              <a:rPr lang="en-US" sz="1100" b="1" dirty="0">
                <a:solidFill>
                  <a:srgbClr val="EEEFF5"/>
                </a:solidFill>
                <a:latin typeface="Montserrat" pitchFamily="34" charset="0"/>
                <a:ea typeface="Montserrat" pitchFamily="34" charset="-122"/>
                <a:cs typeface="Montserrat" pitchFamily="34" charset="-120"/>
              </a:rPr>
              <a:t>CDN</a:t>
            </a:r>
            <a:pPr algn="ctr" indent="0" marL="0">
              <a:lnSpc>
                <a:spcPts val="1750"/>
              </a:lnSpc>
              <a:buNone/>
            </a:pPr>
            <a:r>
              <a:rPr lang="en-US" sz="1100" dirty="0">
                <a:solidFill>
                  <a:srgbClr val="EEEFF5"/>
                </a:solidFill>
                <a:latin typeface="Montserrat" pitchFamily="34" charset="0"/>
                <a:ea typeface="Montserrat" pitchFamily="34" charset="-122"/>
                <a:cs typeface="Montserrat" pitchFamily="34" charset="-120"/>
              </a:rPr>
              <a:t> for efficient streaming.</a:t>
            </a:r>
            <a:endParaRPr lang="en-US" sz="1100" dirty="0"/>
          </a:p>
        </p:txBody>
      </p:sp>
      <p:sp>
        <p:nvSpPr>
          <p:cNvPr id="6" name="Text 3"/>
          <p:cNvSpPr/>
          <p:nvPr/>
        </p:nvSpPr>
        <p:spPr>
          <a:xfrm>
            <a:off x="7494151" y="1199674"/>
            <a:ext cx="2196227" cy="231100"/>
          </a:xfrm>
          <a:prstGeom prst="rect">
            <a:avLst/>
          </a:prstGeom>
          <a:noFill/>
          <a:ln/>
        </p:spPr>
        <p:txBody>
          <a:bodyPr wrap="none" lIns="0" tIns="0" rIns="0" bIns="0" rtlCol="0" anchor="t"/>
          <a:lstStyle/>
          <a:p>
            <a:pPr algn="l" indent="0" marL="0">
              <a:lnSpc>
                <a:spcPts val="1800"/>
              </a:lnSpc>
              <a:buNone/>
            </a:pPr>
            <a:r>
              <a:rPr lang="en-US" sz="1450" b="1" dirty="0">
                <a:solidFill>
                  <a:srgbClr val="9998FF"/>
                </a:solidFill>
                <a:latin typeface="Barlow Bold" pitchFamily="34" charset="0"/>
                <a:ea typeface="Barlow Bold" pitchFamily="34" charset="-122"/>
                <a:cs typeface="Barlow Bold" pitchFamily="34" charset="-120"/>
              </a:rPr>
              <a:t>Content Workflow Diagram</a:t>
            </a:r>
            <a:endParaRPr lang="en-US" sz="1450" dirty="0"/>
          </a:p>
        </p:txBody>
      </p:sp>
      <p:pic>
        <p:nvPicPr>
          <p:cNvPr id="7" name="Image 1" descr="preencoded.png">    </p:cNvPr>
          <p:cNvPicPr>
            <a:picLocks noChangeAspect="1"/>
          </p:cNvPicPr>
          <p:nvPr/>
        </p:nvPicPr>
        <p:blipFill>
          <a:blip r:embed="rId2"/>
          <a:stretch>
            <a:fillRect/>
          </a:stretch>
        </p:blipFill>
        <p:spPr>
          <a:xfrm>
            <a:off x="7494151" y="1588770"/>
            <a:ext cx="6581894" cy="6581894"/>
          </a:xfrm>
          <a:prstGeom prst="rect">
            <a:avLst/>
          </a:prstGeom>
        </p:spPr>
      </p:pic>
      <p:sp>
        <p:nvSpPr>
          <p:cNvPr id="8" name="Text 4"/>
          <p:cNvSpPr/>
          <p:nvPr/>
        </p:nvSpPr>
        <p:spPr>
          <a:xfrm>
            <a:off x="7494151" y="8328660"/>
            <a:ext cx="6581894" cy="449580"/>
          </a:xfrm>
          <a:prstGeom prst="rect">
            <a:avLst/>
          </a:prstGeom>
          <a:noFill/>
          <a:ln/>
        </p:spPr>
        <p:txBody>
          <a:bodyPr wrap="square" lIns="0" tIns="0" rIns="0" bIns="0" rtlCol="0" anchor="t"/>
          <a:lstStyle/>
          <a:p>
            <a:pPr algn="ctr" indent="0" marL="0">
              <a:lnSpc>
                <a:spcPts val="1750"/>
              </a:lnSpc>
              <a:buNone/>
            </a:pPr>
            <a:r>
              <a:rPr lang="en-US" sz="1100" b="1" dirty="0">
                <a:solidFill>
                  <a:srgbClr val="EEEFF5"/>
                </a:solidFill>
                <a:latin typeface="Montserrat" pitchFamily="34" charset="0"/>
                <a:ea typeface="Montserrat" pitchFamily="34" charset="-122"/>
                <a:cs typeface="Montserrat" pitchFamily="34" charset="-120"/>
              </a:rPr>
              <a:t>Upload</a:t>
            </a:r>
            <a:pPr algn="ctr" indent="0" marL="0">
              <a:lnSpc>
                <a:spcPts val="1750"/>
              </a:lnSpc>
              <a:buNone/>
            </a:pPr>
            <a:r>
              <a:rPr lang="en-US" sz="1100" dirty="0">
                <a:solidFill>
                  <a:srgbClr val="EEEFF5"/>
                </a:solidFill>
                <a:latin typeface="Montserrat" pitchFamily="34" charset="0"/>
                <a:ea typeface="Montserrat" pitchFamily="34" charset="-122"/>
                <a:cs typeface="Montserrat" pitchFamily="34" charset="-120"/>
              </a:rPr>
              <a:t> initiates, content undergoes </a:t>
            </a:r>
            <a:pPr algn="ctr" indent="0" marL="0">
              <a:lnSpc>
                <a:spcPts val="1750"/>
              </a:lnSpc>
              <a:buNone/>
            </a:pPr>
            <a:r>
              <a:rPr lang="en-US" sz="1100" b="1" dirty="0">
                <a:solidFill>
                  <a:srgbClr val="EEEFF5"/>
                </a:solidFill>
                <a:latin typeface="Montserrat" pitchFamily="34" charset="0"/>
                <a:ea typeface="Montserrat" pitchFamily="34" charset="-122"/>
                <a:cs typeface="Montserrat" pitchFamily="34" charset="-120"/>
              </a:rPr>
              <a:t>Blockchain Hashing</a:t>
            </a:r>
            <a:pPr algn="ctr" indent="0" marL="0">
              <a:lnSpc>
                <a:spcPts val="1750"/>
              </a:lnSpc>
              <a:buNone/>
            </a:pPr>
            <a:r>
              <a:rPr lang="en-US" sz="1100" dirty="0">
                <a:solidFill>
                  <a:srgbClr val="EEEFF5"/>
                </a:solidFill>
                <a:latin typeface="Montserrat" pitchFamily="34" charset="0"/>
                <a:ea typeface="Montserrat" pitchFamily="34" charset="-122"/>
                <a:cs typeface="Montserrat" pitchFamily="34" charset="-120"/>
              </a:rPr>
              <a:t> for immutability, stored in </a:t>
            </a:r>
            <a:pPr algn="ctr" indent="0" marL="0">
              <a:lnSpc>
                <a:spcPts val="1750"/>
              </a:lnSpc>
              <a:buNone/>
            </a:pPr>
            <a:r>
              <a:rPr lang="en-US" sz="1100" b="1" dirty="0">
                <a:solidFill>
                  <a:srgbClr val="EEEFF5"/>
                </a:solidFill>
                <a:latin typeface="Montserrat" pitchFamily="34" charset="0"/>
                <a:ea typeface="Montserrat" pitchFamily="34" charset="-122"/>
                <a:cs typeface="Montserrat" pitchFamily="34" charset="-120"/>
              </a:rPr>
              <a:t>Canister Storage</a:t>
            </a:r>
            <a:pPr algn="ctr" indent="0" marL="0">
              <a:lnSpc>
                <a:spcPts val="1750"/>
              </a:lnSpc>
              <a:buNone/>
            </a:pPr>
            <a:r>
              <a:rPr lang="en-US" sz="1100" dirty="0">
                <a:solidFill>
                  <a:srgbClr val="EEEFF5"/>
                </a:solidFill>
                <a:latin typeface="Montserrat" pitchFamily="34" charset="0"/>
                <a:ea typeface="Montserrat" pitchFamily="34" charset="-122"/>
                <a:cs typeface="Montserrat" pitchFamily="34" charset="-120"/>
              </a:rPr>
              <a:t>, then available for </a:t>
            </a:r>
            <a:pPr algn="ctr" indent="0" marL="0">
              <a:lnSpc>
                <a:spcPts val="1750"/>
              </a:lnSpc>
              <a:buNone/>
            </a:pPr>
            <a:r>
              <a:rPr lang="en-US" sz="1100" b="1" dirty="0">
                <a:solidFill>
                  <a:srgbClr val="EEEFF5"/>
                </a:solidFill>
                <a:latin typeface="Montserrat" pitchFamily="34" charset="0"/>
                <a:ea typeface="Montserrat" pitchFamily="34" charset="-122"/>
                <a:cs typeface="Montserrat" pitchFamily="34" charset="-120"/>
              </a:rPr>
              <a:t>Video Streaming</a:t>
            </a:r>
            <a:pPr algn="ctr" indent="0" marL="0">
              <a:lnSpc>
                <a:spcPts val="1750"/>
              </a:lnSpc>
              <a:buNone/>
            </a:pPr>
            <a:r>
              <a:rPr lang="en-US" sz="1100" dirty="0">
                <a:solidFill>
                  <a:srgbClr val="EEEFF5"/>
                </a:solidFill>
                <a:latin typeface="Montserrat" pitchFamily="34" charset="0"/>
                <a:ea typeface="Montserrat" pitchFamily="34" charset="-122"/>
                <a:cs typeface="Montserrat" pitchFamily="34" charset="-120"/>
              </a:rPr>
              <a:t>.</a:t>
            </a:r>
            <a:endParaRPr lang="en-US" sz="1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2025-07-25T16:58:35Z</dcterms:created>
  <dcterms:modified xsi:type="dcterms:W3CDTF">2025-07-25T16:58:35Z</dcterms:modified>
</cp:coreProperties>
</file>